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Masters/slideMaster2.xml" ContentType="application/vnd.openxmlformats-officedocument.presentationml.slideMaster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slideLayouts/slideLayout3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ppt/slideLayouts/slideLayout39.xml" ContentType="application/vnd.openxmlformats-officedocument.presentationml.slideLayout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slideLayouts/slideLayout3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slideLayouts/slideLayout38.xml" ContentType="application/vnd.openxmlformats-officedocument.presentationml.slideLayout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3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37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Default Extension="wmf" ContentType="image/x-wmf"/>
  <Override PartName="/ppt/slideLayouts/slideLayout36.xml" ContentType="application/vnd.openxmlformats-officedocument.presentationml.slideLayout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28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slideLayouts/slideLayout35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slideMasters/slideMaster3.xml" ContentType="application/vnd.openxmlformats-officedocument.presentationml.slideMaster+xml"/>
  <Override PartName="/ppt/slideLayouts/slideLayout34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26.xml" ContentType="application/vnd.openxmlformats-officedocument.presentationml.slideLayout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  <p:sldMasterId id="2147483692" r:id="rId2"/>
    <p:sldMasterId id="2147483672" r:id="rId3"/>
  </p:sldMasterIdLst>
  <p:notesMasterIdLst>
    <p:notesMasterId r:id="rId20"/>
  </p:notesMasterIdLst>
  <p:sldIdLst>
    <p:sldId id="257" r:id="rId4"/>
    <p:sldId id="258" r:id="rId5"/>
    <p:sldId id="259" r:id="rId6"/>
    <p:sldId id="260" r:id="rId7"/>
    <p:sldId id="261" r:id="rId8"/>
    <p:sldId id="264" r:id="rId9"/>
    <p:sldId id="263" r:id="rId10"/>
    <p:sldId id="262" r:id="rId11"/>
    <p:sldId id="273" r:id="rId12"/>
    <p:sldId id="265" r:id="rId13"/>
    <p:sldId id="266" r:id="rId14"/>
    <p:sldId id="267" r:id="rId15"/>
    <p:sldId id="268" r:id="rId16"/>
    <p:sldId id="269" r:id="rId17"/>
    <p:sldId id="270" r:id="rId18"/>
    <p:sldId id="27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7031" autoAdjust="0"/>
    <p:restoredTop sz="83477" autoAdjust="0"/>
  </p:normalViewPr>
  <p:slideViewPr>
    <p:cSldViewPr snapToGrid="0" snapToObjects="1">
      <p:cViewPr varScale="1">
        <p:scale>
          <a:sx n="87" d="100"/>
          <a:sy n="87" d="100"/>
        </p:scale>
        <p:origin x="-68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A0CB3B6-7D78-42AE-BDB8-E0A9FE978FEA}" type="datetimeFigureOut">
              <a:rPr lang="en-US"/>
              <a:pPr>
                <a:defRPr/>
              </a:pPr>
              <a:t>10/15/12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4B0820A-DF2F-4C45-848D-B8601A826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ＭＳ Ｐゴシック" pitchFamily="-72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4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0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8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6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jpe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jpe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jpe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jpe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5292725"/>
            <a:ext cx="9144000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1"/>
          </a:p>
        </p:txBody>
      </p:sp>
      <p:sp>
        <p:nvSpPr>
          <p:cNvPr id="5" name="Freeform 4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1"/>
          </a:p>
        </p:txBody>
      </p:sp>
      <p:sp>
        <p:nvSpPr>
          <p:cNvPr id="6" name="Freeform 5"/>
          <p:cNvSpPr/>
          <p:nvPr/>
        </p:nvSpPr>
        <p:spPr>
          <a:xfrm>
            <a:off x="0" y="5546725"/>
            <a:ext cx="9147175" cy="1312863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1"/>
          </a:p>
        </p:txBody>
      </p:sp>
      <p:sp>
        <p:nvSpPr>
          <p:cNvPr id="7" name="Rectangle 6"/>
          <p:cNvSpPr/>
          <p:nvPr/>
        </p:nvSpPr>
        <p:spPr>
          <a:xfrm>
            <a:off x="0" y="5262563"/>
            <a:ext cx="9144000" cy="746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Freeform 7"/>
          <p:cNvSpPr/>
          <p:nvPr/>
        </p:nvSpPr>
        <p:spPr>
          <a:xfrm>
            <a:off x="0" y="5502275"/>
            <a:ext cx="9144000" cy="1271588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A86A-7D45-4603-A442-D2404B8A3DF2}" type="datetime4">
              <a:rPr/>
              <a:pPr>
                <a:defRPr/>
              </a:pPr>
              <a:t>October 15, 2012</a:t>
            </a:fld>
            <a:endParaRPr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fld id="{404484B4-E894-450E-AF69-0D26BFE232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Freeform 4"/>
          <p:cNvSpPr/>
          <p:nvPr userDrawn="1"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Freeform 5"/>
          <p:cNvSpPr/>
          <p:nvPr userDrawn="1"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Freeform 6"/>
          <p:cNvSpPr/>
          <p:nvPr userDrawn="1"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CEF06-4DA3-496F-A482-05E8297F7684}" type="datetime4">
              <a:rPr/>
              <a:pPr>
                <a:defRPr/>
              </a:pPr>
              <a:t>October 15, 2012</a:t>
            </a:fld>
            <a:endParaRPr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4CA19-7380-4858-8B5C-BC557DC9E9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Freeform 4"/>
          <p:cNvSpPr/>
          <p:nvPr userDrawn="1"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Freeform 5"/>
          <p:cNvSpPr/>
          <p:nvPr userDrawn="1"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Freeform 6"/>
          <p:cNvSpPr/>
          <p:nvPr userDrawn="1"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3ED0A-6EEA-4105-A227-670B3536C29F}" type="datetime4">
              <a:rPr/>
              <a:pPr>
                <a:defRPr/>
              </a:pPr>
              <a:t>October 15, 2012</a:t>
            </a:fld>
            <a:endParaRPr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2E3A-0AB8-4346-8674-614A57FD9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3C972-263F-4A56-960F-521E6BC8C8F3}" type="datetime4">
              <a:rPr lang="en-US"/>
              <a:pPr>
                <a:defRPr/>
              </a:pPr>
              <a:t>October 15, 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DA298-2607-4E43-8936-A00F22BB9A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4B28E-EEF0-4A5B-A4ED-97B845714E4F}" type="datetime4">
              <a:rPr lang="en-US"/>
              <a:pPr>
                <a:defRPr/>
              </a:pPr>
              <a:t>October 15, 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3CA3A-64FB-4F04-B4A7-108B6A8064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02CB1-6F18-4764-B1D3-B1EF2A2841FC}" type="datetime4">
              <a:rPr lang="en-US"/>
              <a:pPr>
                <a:defRPr/>
              </a:pPr>
              <a:t>October 15, 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81E13-E771-4C31-A991-933706F6C6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1295400"/>
            <a:ext cx="35052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295400"/>
            <a:ext cx="35052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0B35A-3EBF-4FA9-B316-06B7019FD28A}" type="datetime4">
              <a:rPr lang="en-US"/>
              <a:pPr>
                <a:defRPr/>
              </a:pPr>
              <a:t>October 15, 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7CEB4-324F-42BC-AD17-57D6F6986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8A01B-CBAD-4F16-ABA4-657F24E56AAE}" type="datetime4">
              <a:rPr lang="en-US"/>
              <a:pPr>
                <a:defRPr/>
              </a:pPr>
              <a:t>October 15, 2012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F995B-1AD0-4F34-8D68-D2CB45D654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F1984-EB1C-4161-98FF-D247529341C1}" type="datetime4">
              <a:rPr lang="en-US"/>
              <a:pPr>
                <a:defRPr/>
              </a:pPr>
              <a:t>October 15, 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EBD31-6A34-4FCD-BBDA-60836C5D53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F1D89-5B68-4DAE-8FFC-C1510B6B7504}" type="datetime4">
              <a:rPr lang="en-US"/>
              <a:pPr>
                <a:defRPr/>
              </a:pPr>
              <a:t>October 15, 2012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85602-87F0-4D3A-8978-4C6974A358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D71BA-B500-4521-93BA-B24F43A60ACB}" type="datetime4">
              <a:rPr lang="en-US"/>
              <a:pPr>
                <a:defRPr/>
              </a:pPr>
              <a:t>October 15, 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5BD4B-CF77-488E-B0A2-3166F5E8BA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Freeform 4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Freeform 5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Freeform 6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9222A-BEFC-4127-8B1C-CFC96072CAE0}" type="datetime4">
              <a:rPr/>
              <a:pPr>
                <a:defRPr/>
              </a:pPr>
              <a:t>October 15, 2012</a:t>
            </a:fld>
            <a:endParaRPr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FE187-B7EB-471B-A548-A06C7BA38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E8E6B-F455-4994-96CC-C8EEE2630863}" type="datetime4">
              <a:rPr lang="en-US"/>
              <a:pPr>
                <a:defRPr/>
              </a:pPr>
              <a:t>October 15, 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17EFE-09FF-4D2F-955A-C77114CC2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FCF44-F941-4C15-A832-7BE16DB74A14}" type="datetime4">
              <a:rPr lang="en-US"/>
              <a:pPr>
                <a:defRPr/>
              </a:pPr>
              <a:t>October 15, 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9AF1D5-78B2-4C8A-8FBE-F39ED1AE90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153988"/>
            <a:ext cx="1790700" cy="59420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153988"/>
            <a:ext cx="5219700" cy="59420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A9610-7274-4B8F-A103-FCFB994E72C4}" type="datetime4">
              <a:rPr lang="en-US"/>
              <a:pPr>
                <a:defRPr/>
              </a:pPr>
              <a:t>October 15, 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7B902-E688-4B31-8C36-9B9A010D4E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93100" y="5803900"/>
            <a:ext cx="366713" cy="677863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4400">
                <a:solidFill>
                  <a:srgbClr val="80B606"/>
                </a:solidFill>
                <a:latin typeface="Wingdings" pitchFamily="2" charset="2"/>
              </a:rPr>
              <a:t>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F0F0B-F277-4AA1-AB6D-4F0EB2EBBDA5}" type="datetimeFigureOut">
              <a:rPr lang="en-US"/>
              <a:pPr>
                <a:defRPr/>
              </a:pPr>
              <a:t>10/15/12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CEB0A-B6B7-41D0-B383-2E9B792055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9F2B8-314A-49EB-9480-DF045CE31513}" type="datetimeFigureOut">
              <a:rPr lang="en-US"/>
              <a:pPr>
                <a:defRPr/>
              </a:pPr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DBE67-83EA-4F9F-9F23-5FC2EF19FF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93100" y="5803900"/>
            <a:ext cx="366713" cy="677863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4400">
                <a:solidFill>
                  <a:srgbClr val="80B606"/>
                </a:solidFill>
                <a:latin typeface="Wingdings" pitchFamily="2" charset="2"/>
              </a:rPr>
              <a:t>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D703F63A-9689-4CA1-9C41-20B365E2AE1D}" type="datetimeFigureOut">
              <a:rPr lang="en-US"/>
              <a:pPr>
                <a:defRPr/>
              </a:pPr>
              <a:t>10/15/12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9000" y="6356350"/>
            <a:ext cx="14462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E7E1EB18-7626-4045-B726-D50CEDE45F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9F2B8-314A-49EB-9480-DF045CE31513}" type="datetimeFigureOut">
              <a:rPr lang="en-US"/>
              <a:pPr>
                <a:defRPr/>
              </a:pPr>
              <a:t>10/15/12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4292E-D7AF-44D7-B092-60FDB01338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9F2B8-314A-49EB-9480-DF045CE31513}" type="datetimeFigureOut">
              <a:rPr lang="en-US"/>
              <a:pPr>
                <a:defRPr/>
              </a:pPr>
              <a:t>10/15/12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D507D-A7CA-4B7E-84B0-693AE99A55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9F2B8-314A-49EB-9480-DF045CE31513}" type="datetimeFigureOut">
              <a:rPr lang="en-US"/>
              <a:pPr>
                <a:defRPr/>
              </a:pPr>
              <a:t>10/15/12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46DD4-3DF2-4343-89A2-794C3A11B7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9F2B8-314A-49EB-9480-DF045CE31513}" type="datetimeFigureOut">
              <a:rPr lang="en-US"/>
              <a:pPr>
                <a:defRPr/>
              </a:pPr>
              <a:t>10/15/12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C9CB6-7B11-400A-B0E9-1EEE71EF0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5546725"/>
            <a:ext cx="9147175" cy="1312863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Freeform 4"/>
          <p:cNvSpPr/>
          <p:nvPr/>
        </p:nvSpPr>
        <p:spPr>
          <a:xfrm>
            <a:off x="0" y="5292725"/>
            <a:ext cx="9144000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Freeform 5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0" y="5262563"/>
            <a:ext cx="9144000" cy="746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Freeform 7"/>
          <p:cNvSpPr/>
          <p:nvPr/>
        </p:nvSpPr>
        <p:spPr>
          <a:xfrm>
            <a:off x="0" y="5502275"/>
            <a:ext cx="9144000" cy="1271588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7ED88-2488-49DC-A4EE-E95EF99E54CE}" type="datetime4">
              <a:rPr/>
              <a:pPr>
                <a:defRPr/>
              </a:pPr>
              <a:t>October 15, 2012</a:t>
            </a:fld>
            <a:endParaRPr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4D58F-829C-45B8-A462-52B5D1574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9F2B8-314A-49EB-9480-DF045CE31513}" type="datetimeFigureOut">
              <a:rPr lang="en-US"/>
              <a:pPr>
                <a:defRPr/>
              </a:pPr>
              <a:t>10/15/12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CD5EA-16E5-47DA-808A-E4BE9A56AF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9F2B8-314A-49EB-9480-DF045CE31513}" type="datetimeFigureOut">
              <a:rPr lang="en-US"/>
              <a:pPr>
                <a:defRPr/>
              </a:pPr>
              <a:t>10/15/12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B4487-71D2-4C6A-A700-6D7656ECBB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7ECB1-730B-4A0C-B4E7-2B472A5F6AE3}" type="datetimeFigureOut">
              <a:rPr lang="en-US"/>
              <a:pPr>
                <a:defRPr/>
              </a:pPr>
              <a:t>10/15/12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9DA52-263D-4346-AB62-646D706B6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5DC28B94-12EF-4CD7-8374-EA38E2DE3053}" type="datetimeFigureOut">
              <a:rPr lang="en-US"/>
              <a:pPr>
                <a:defRPr/>
              </a:pPr>
              <a:t>10/15/12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1F7AA-AD48-46FD-82E9-931D12E20D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D7050E9F-0867-4C92-B00E-B14C0964358F}" type="datetimeFigureOut">
              <a:rPr lang="en-US"/>
              <a:pPr>
                <a:defRPr/>
              </a:pPr>
              <a:t>10/15/12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90D3D-D71B-4853-B9DB-28A5B8EAE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24E1F83A-ED2B-4965-B955-420435104546}" type="datetimeFigureOut">
              <a:rPr lang="en-US"/>
              <a:pPr>
                <a:defRPr/>
              </a:pPr>
              <a:t>10/15/12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F4253-1DF9-4CB7-B007-9F18843336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9F2B8-314A-49EB-9480-DF045CE31513}" type="datetimeFigureOut">
              <a:rPr lang="en-US"/>
              <a:pPr>
                <a:defRPr/>
              </a:pPr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18E3E-CACA-4136-9A84-852F876BDC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74BCC-FB93-4856-A844-BB882632357C}" type="datetimeFigureOut">
              <a:rPr lang="en-US"/>
              <a:pPr>
                <a:defRPr/>
              </a:pPr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78589-5782-4D51-961F-8B6F2F92C1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66726-0540-4A02-B74D-2085E1EC7C71}" type="datetimeFigureOut">
              <a:rPr lang="en-US"/>
              <a:pPr>
                <a:defRPr/>
              </a:pPr>
              <a:t>10/15/12</a:t>
            </a:fld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F69C4-82E2-4C4F-8265-1073477151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44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39775" y="2770188"/>
            <a:ext cx="3754438" cy="3267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2770188"/>
            <a:ext cx="3756025" cy="1557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4479925"/>
            <a:ext cx="3756025" cy="1557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9F2B8-314A-49EB-9480-DF045CE31513}" type="datetimeFigureOut">
              <a:rPr lang="en-US"/>
              <a:pPr>
                <a:defRPr/>
              </a:pPr>
              <a:t>10/15/12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73E1C-B670-43C2-8B3A-B7C9141F88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Freeform 5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Freeform 6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Freeform 7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31D4A-C32D-4324-8D5E-EE963DBEF12E}" type="datetime4">
              <a:rPr/>
              <a:pPr>
                <a:defRPr/>
              </a:pPr>
              <a:t>October 15, 2012</a:t>
            </a:fld>
            <a:endParaRPr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AB8DB-7806-4017-B9CA-68B895D42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9F2B8-314A-49EB-9480-DF045CE31513}" type="datetimeFigureOut">
              <a:rPr lang="en-US"/>
              <a:pPr>
                <a:defRPr/>
              </a:pPr>
              <a:t>10/15/12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7CE0D-3F0C-4199-A84D-3CF4C3ADB2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Freeform 7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Freeform 8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1493B-5CFC-4FF3-AEFF-DB986190BDC0}" type="datetime4">
              <a:rPr/>
              <a:pPr>
                <a:defRPr/>
              </a:pPr>
              <a:t>October 15, 2012</a:t>
            </a:fld>
            <a:endParaRPr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BB0D2-D37A-498B-8E3A-CF9AE64BEA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0" y="5010150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Freeform 3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Freeform 4"/>
          <p:cNvSpPr/>
          <p:nvPr/>
        </p:nvSpPr>
        <p:spPr>
          <a:xfrm>
            <a:off x="0" y="4973638"/>
            <a:ext cx="7675563" cy="928687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Freeform 5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DFF56-F64C-4023-AAFC-6E6308423A9A}" type="datetime4">
              <a:rPr/>
              <a:pPr>
                <a:defRPr/>
              </a:pPr>
              <a:t>October 15, 2012</a:t>
            </a:fld>
            <a:endParaRPr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6E0BA-1259-4587-8EF2-FAA0FCBE09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" name="Freeform 2"/>
          <p:cNvSpPr/>
          <p:nvPr/>
        </p:nvSpPr>
        <p:spPr>
          <a:xfrm>
            <a:off x="0" y="5381625"/>
            <a:ext cx="3286125" cy="1208088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Freeform 3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Freeform 4"/>
          <p:cNvSpPr/>
          <p:nvPr/>
        </p:nvSpPr>
        <p:spPr>
          <a:xfrm>
            <a:off x="0" y="5346700"/>
            <a:ext cx="3425825" cy="944563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B36E7-FA8A-4B09-9DCD-114CA2B1802D}" type="datetime4">
              <a:rPr/>
              <a:pPr>
                <a:defRPr/>
              </a:pPr>
              <a:t>October 15, 2012</a:t>
            </a:fld>
            <a:endParaRPr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4271D-DDC5-4457-8615-460BEB4FF8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010150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Freeform 5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Freeform 6"/>
          <p:cNvSpPr/>
          <p:nvPr/>
        </p:nvSpPr>
        <p:spPr>
          <a:xfrm>
            <a:off x="0" y="4973638"/>
            <a:ext cx="7675563" cy="928687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Freeform 7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A87AA-08CA-47F6-A2C7-EE51952C4417}" type="datetime4">
              <a:rPr/>
              <a:pPr>
                <a:defRPr/>
              </a:pPr>
              <a:t>October 15, 2012</a:t>
            </a:fld>
            <a:endParaRPr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51CFD-B0A2-4EF6-A15B-76FD18E36D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Freeform 5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Freeform 6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Freeform 7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D47A0-FD5E-4D97-BAAD-C95C04844FA5}" type="datetime4">
              <a:rPr/>
              <a:pPr>
                <a:defRPr/>
              </a:pPr>
              <a:t>October 15, 2012</a:t>
            </a:fld>
            <a:endParaRPr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C8E30-D4A6-43B2-AC4C-39680AB31D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39.xml"/><Relationship Id="rId18" Type="http://schemas.openxmlformats.org/officeDocument/2006/relationships/slideLayout" Target="../slideLayouts/slideLayout40.xml"/><Relationship Id="rId19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1600200"/>
            <a:ext cx="7772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sz="900" kern="1200" cap="all" spc="110" baseline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77F063E-39EC-4DE4-80BF-27E3F6B02148}" type="datetime4">
              <a:rPr/>
              <a:pPr>
                <a:defRPr/>
              </a:pPr>
              <a:t>October 15, 2012</a:t>
            </a:fld>
            <a:endParaRPr dirty="0" err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cap="all" spc="110" baseline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baseline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E843830-1377-48C6-9812-D01F128179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ＭＳ Ｐゴシック" pitchFamily="-72" charset="-128"/>
          <a:cs typeface="ＭＳ Ｐゴシック" pitchFamily="-7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 pitchFamily="-72" charset="0"/>
          <a:ea typeface="ＭＳ Ｐゴシック" pitchFamily="-72" charset="-128"/>
          <a:cs typeface="ＭＳ Ｐゴシック" pitchFamily="-7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 pitchFamily="-72" charset="0"/>
          <a:ea typeface="ＭＳ Ｐゴシック" pitchFamily="-72" charset="-128"/>
          <a:cs typeface="ＭＳ Ｐゴシック" pitchFamily="-7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 pitchFamily="-72" charset="0"/>
          <a:ea typeface="ＭＳ Ｐゴシック" pitchFamily="-72" charset="-128"/>
          <a:cs typeface="ＭＳ Ｐゴシック" pitchFamily="-7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 pitchFamily="-72" charset="0"/>
          <a:ea typeface="ＭＳ Ｐゴシック" pitchFamily="-72" charset="-128"/>
          <a:cs typeface="ＭＳ Ｐゴシック" pitchFamily="-72" charset="-128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-72" charset="2"/>
        <a:buChar char=""/>
        <a:defRPr sz="2000" kern="1200">
          <a:solidFill>
            <a:schemeClr val="tx1"/>
          </a:solidFill>
          <a:latin typeface="+mn-lt"/>
          <a:ea typeface="ＭＳ Ｐゴシック" pitchFamily="-72" charset="-128"/>
          <a:cs typeface="ＭＳ Ｐゴシック" pitchFamily="-72" charset="-128"/>
        </a:defRPr>
      </a:lvl1pPr>
      <a:lvl2pPr marL="74295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-72" charset="2"/>
        <a:buChar char=""/>
        <a:defRPr sz="16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2pPr>
      <a:lvl3pPr marL="11430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-72" charset="2"/>
        <a:buChar char=""/>
        <a:defRPr sz="14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3pPr>
      <a:lvl4pPr marL="16002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-72" charset="2"/>
        <a:buChar char=""/>
        <a:defRPr sz="14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4pPr>
      <a:lvl5pPr marL="20574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-72" charset="2"/>
        <a:buChar char=""/>
        <a:defRPr sz="14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153988"/>
            <a:ext cx="7162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698" dir="2700000" algn="ctr" rotWithShape="0">
              <a:srgbClr val="000000">
                <a:alpha val="75000"/>
              </a:srgbClr>
            </a:outerShdw>
          </a:effec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1295400"/>
            <a:ext cx="7162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" dir="2700000" algn="ctr" rotWithShape="0">
              <a:srgbClr val="000000">
                <a:alpha val="75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52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19D9C4D0-EB55-4064-AC20-D4FAD15E3F15}" type="datetime4">
              <a:rPr lang="en-US"/>
              <a:pPr>
                <a:defRPr/>
              </a:pPr>
              <a:t>October 15, 2012</a:t>
            </a:fld>
            <a:endParaRPr lang="en-US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86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83EC6F7B-0282-4A65-BFA3-C9E5C8082B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2" r:id="rId1"/>
    <p:sldLayoutId id="2147483721" r:id="rId2"/>
    <p:sldLayoutId id="2147483720" r:id="rId3"/>
    <p:sldLayoutId id="2147483719" r:id="rId4"/>
    <p:sldLayoutId id="2147483718" r:id="rId5"/>
    <p:sldLayoutId id="2147483717" r:id="rId6"/>
    <p:sldLayoutId id="2147483716" r:id="rId7"/>
    <p:sldLayoutId id="2147483715" r:id="rId8"/>
    <p:sldLayoutId id="2147483714" r:id="rId9"/>
    <p:sldLayoutId id="2147483713" r:id="rId10"/>
    <p:sldLayoutId id="214748371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i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i="1">
          <a:solidFill>
            <a:srgbClr val="FFFFFF"/>
          </a:solidFill>
          <a:latin typeface="Times New Roman" pitchFamily="-72" charset="0"/>
          <a:ea typeface="ＭＳ Ｐゴシック" pitchFamily="-72" charset="-128"/>
          <a:cs typeface="ＭＳ Ｐゴシック" pitchFamily="-7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i="1">
          <a:solidFill>
            <a:srgbClr val="FFFFFF"/>
          </a:solidFill>
          <a:latin typeface="Times New Roman" pitchFamily="-72" charset="0"/>
          <a:ea typeface="ＭＳ Ｐゴシック" pitchFamily="-72" charset="-128"/>
          <a:cs typeface="ＭＳ Ｐゴシック" pitchFamily="-7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i="1">
          <a:solidFill>
            <a:srgbClr val="FFFFFF"/>
          </a:solidFill>
          <a:latin typeface="Times New Roman" pitchFamily="-72" charset="0"/>
          <a:ea typeface="ＭＳ Ｐゴシック" pitchFamily="-72" charset="-128"/>
          <a:cs typeface="ＭＳ Ｐゴシック" pitchFamily="-7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i="1">
          <a:solidFill>
            <a:srgbClr val="FFFFFF"/>
          </a:solidFill>
          <a:latin typeface="Times New Roman" pitchFamily="-72" charset="0"/>
          <a:ea typeface="ＭＳ Ｐゴシック" pitchFamily="-72" charset="-128"/>
          <a:cs typeface="ＭＳ Ｐゴシック" pitchFamily="-72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i="1">
          <a:solidFill>
            <a:srgbClr val="FFFFFF"/>
          </a:solidFill>
          <a:latin typeface="Times New Roman" pitchFamily="-72" charset="0"/>
          <a:ea typeface="ＭＳ Ｐゴシック" pitchFamily="-72" charset="-128"/>
          <a:cs typeface="ＭＳ Ｐゴシック" pitchFamily="-72" charset="-12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i="1">
          <a:solidFill>
            <a:srgbClr val="FFFFFF"/>
          </a:solidFill>
          <a:latin typeface="Times New Roman" pitchFamily="-72" charset="0"/>
          <a:ea typeface="ＭＳ Ｐゴシック" pitchFamily="-72" charset="-128"/>
          <a:cs typeface="ＭＳ Ｐゴシック" pitchFamily="-72" charset="-12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i="1">
          <a:solidFill>
            <a:srgbClr val="FFFFFF"/>
          </a:solidFill>
          <a:latin typeface="Times New Roman" pitchFamily="-72" charset="0"/>
          <a:ea typeface="ＭＳ Ｐゴシック" pitchFamily="-72" charset="-128"/>
          <a:cs typeface="ＭＳ Ｐゴシック" pitchFamily="-72" charset="-12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i="1">
          <a:solidFill>
            <a:srgbClr val="FFFFFF"/>
          </a:solidFill>
          <a:latin typeface="Times New Roman" pitchFamily="-72" charset="0"/>
          <a:ea typeface="ＭＳ Ｐゴシック" pitchFamily="-72" charset="-128"/>
          <a:cs typeface="ＭＳ Ｐゴシック" pitchFamily="-7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FBBFA"/>
        </a:buClr>
        <a:buSzPct val="85000"/>
        <a:buFont typeface="Wingdings" pitchFamily="-72" charset="2"/>
        <a:buChar char="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FBBFA"/>
        </a:buClr>
        <a:buSzPct val="85000"/>
        <a:buFont typeface="Wingdings" pitchFamily="-72" charset="2"/>
        <a:buChar char=""/>
        <a:defRPr sz="2800">
          <a:solidFill>
            <a:srgbClr val="FFFF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FBBFA"/>
        </a:buClr>
        <a:buSzPct val="85000"/>
        <a:buFont typeface="Wingdings" pitchFamily="-72" charset="2"/>
        <a:buChar char="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FBBFA"/>
        </a:buClr>
        <a:buSzPct val="85000"/>
        <a:buFont typeface="Wingdings" pitchFamily="-72" charset="2"/>
        <a:buChar char=""/>
        <a:defRPr sz="2000">
          <a:solidFill>
            <a:srgbClr val="FFFFFF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FBBFA"/>
        </a:buClr>
        <a:buSzPct val="85000"/>
        <a:buFont typeface="Wingdings" pitchFamily="-72" charset="2"/>
        <a:buChar char=""/>
        <a:defRPr sz="2000">
          <a:solidFill>
            <a:srgbClr val="FFFFFF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CFBBFA"/>
        </a:buClr>
        <a:buSzPct val="85000"/>
        <a:buFont typeface="Wingdings" pitchFamily="-72" charset="2"/>
        <a:buChar char=""/>
        <a:defRPr sz="2000">
          <a:solidFill>
            <a:srgbClr val="FFFFFF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CFBBFA"/>
        </a:buClr>
        <a:buSzPct val="85000"/>
        <a:buFont typeface="Wingdings" pitchFamily="-72" charset="2"/>
        <a:buChar char=""/>
        <a:defRPr sz="2000">
          <a:solidFill>
            <a:srgbClr val="FFFFFF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CFBBFA"/>
        </a:buClr>
        <a:buSzPct val="85000"/>
        <a:buFont typeface="Wingdings" pitchFamily="-72" charset="2"/>
        <a:buChar char=""/>
        <a:defRPr sz="2000">
          <a:solidFill>
            <a:srgbClr val="FFFFFF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CFBBFA"/>
        </a:buClr>
        <a:buSzPct val="85000"/>
        <a:buFont typeface="Wingdings" pitchFamily="-72" charset="2"/>
        <a:buChar char=""/>
        <a:defRPr sz="20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444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39775" y="2770188"/>
            <a:ext cx="7662863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979F2B8-314A-49EB-9480-DF045CE31513}" type="datetimeFigureOut">
              <a:rPr lang="en-US"/>
              <a:pPr>
                <a:defRPr/>
              </a:pPr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8AAD9B4-149B-44D7-B6BF-C8F59D59B0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2" r:id="rId2"/>
    <p:sldLayoutId id="2147483745" r:id="rId3"/>
    <p:sldLayoutId id="2147483731" r:id="rId4"/>
    <p:sldLayoutId id="2147483730" r:id="rId5"/>
    <p:sldLayoutId id="2147483729" r:id="rId6"/>
    <p:sldLayoutId id="2147483728" r:id="rId7"/>
    <p:sldLayoutId id="2147483727" r:id="rId8"/>
    <p:sldLayoutId id="2147483726" r:id="rId9"/>
    <p:sldLayoutId id="2147483746" r:id="rId10"/>
    <p:sldLayoutId id="2147483747" r:id="rId11"/>
    <p:sldLayoutId id="2147483748" r:id="rId12"/>
    <p:sldLayoutId id="2147483749" r:id="rId13"/>
    <p:sldLayoutId id="2147483725" r:id="rId14"/>
    <p:sldLayoutId id="2147483750" r:id="rId15"/>
    <p:sldLayoutId id="2147483751" r:id="rId16"/>
    <p:sldLayoutId id="2147483724" r:id="rId17"/>
    <p:sldLayoutId id="2147483723" r:id="rId1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bg1"/>
          </a:solidFill>
          <a:latin typeface="+mj-lt"/>
          <a:ea typeface="ＭＳ Ｐゴシック" pitchFamily="-72" charset="-128"/>
          <a:cs typeface="ＭＳ Ｐゴシック" pitchFamily="-7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pitchFamily="-72" charset="0"/>
          <a:ea typeface="ＭＳ Ｐゴシック" pitchFamily="-72" charset="-128"/>
          <a:cs typeface="ＭＳ Ｐゴシック" pitchFamily="-7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pitchFamily="-72" charset="0"/>
          <a:ea typeface="ＭＳ Ｐゴシック" pitchFamily="-72" charset="-128"/>
          <a:cs typeface="ＭＳ Ｐゴシック" pitchFamily="-7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pitchFamily="-72" charset="0"/>
          <a:ea typeface="ＭＳ Ｐゴシック" pitchFamily="-72" charset="-128"/>
          <a:cs typeface="ＭＳ Ｐゴシック" pitchFamily="-7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pitchFamily="-72" charset="0"/>
          <a:ea typeface="ＭＳ Ｐゴシック" pitchFamily="-72" charset="-128"/>
          <a:cs typeface="ＭＳ Ｐゴシック" pitchFamily="-7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pitchFamily="-72" charset="0"/>
          <a:ea typeface="ＭＳ Ｐゴシック" pitchFamily="-72" charset="-128"/>
          <a:cs typeface="ＭＳ Ｐゴシック" pitchFamily="-7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pitchFamily="-72" charset="0"/>
          <a:ea typeface="ＭＳ Ｐゴシック" pitchFamily="-72" charset="-128"/>
          <a:cs typeface="ＭＳ Ｐゴシック" pitchFamily="-7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pitchFamily="-72" charset="0"/>
          <a:ea typeface="ＭＳ Ｐゴシック" pitchFamily="-72" charset="-128"/>
          <a:cs typeface="ＭＳ Ｐゴシック" pitchFamily="-7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pitchFamily="-72" charset="0"/>
          <a:ea typeface="ＭＳ Ｐゴシック" pitchFamily="-72" charset="-128"/>
          <a:cs typeface="ＭＳ Ｐゴシック" pitchFamily="-72" charset="-128"/>
        </a:defRPr>
      </a:lvl9pPr>
    </p:titleStyle>
    <p:bodyStyle>
      <a:lvl1pPr marL="342900" indent="-342900" algn="l" rtl="0" eaLnBrk="0" fontAlgn="base" hangingPunct="0">
        <a:spcBef>
          <a:spcPts val="2000"/>
        </a:spcBef>
        <a:spcAft>
          <a:spcPct val="0"/>
        </a:spcAft>
        <a:buClr>
          <a:schemeClr val="accent1"/>
        </a:buClr>
        <a:buSzPct val="90000"/>
        <a:buFont typeface="Wingdings" pitchFamily="-72" charset="2"/>
        <a:buChar char="S"/>
        <a:defRPr sz="2200" kern="1200">
          <a:solidFill>
            <a:srgbClr val="595959"/>
          </a:solidFill>
          <a:latin typeface="+mn-lt"/>
          <a:ea typeface="ＭＳ Ｐゴシック" pitchFamily="-72" charset="-128"/>
          <a:cs typeface="ＭＳ Ｐゴシック" pitchFamily="-72" charset="-128"/>
        </a:defRPr>
      </a:lvl1pPr>
      <a:lvl2pPr marL="685800" indent="-336550" algn="l" rtl="0" eaLnBrk="0" fontAlgn="base" hangingPunct="0">
        <a:spcBef>
          <a:spcPts val="600"/>
        </a:spcBef>
        <a:spcAft>
          <a:spcPct val="0"/>
        </a:spcAft>
        <a:buClr>
          <a:srgbClr val="C1F944"/>
        </a:buClr>
        <a:buSzPct val="90000"/>
        <a:buFont typeface="Wingdings" pitchFamily="-72" charset="2"/>
        <a:buChar char="S"/>
        <a:defRPr sz="2000" kern="1200">
          <a:solidFill>
            <a:srgbClr val="595959"/>
          </a:solidFill>
          <a:latin typeface="+mn-lt"/>
          <a:ea typeface="ＭＳ Ｐゴシック" pitchFamily="-72" charset="-128"/>
          <a:cs typeface="+mn-cs"/>
        </a:defRPr>
      </a:lvl2pPr>
      <a:lvl3pPr marL="1035050" indent="-3492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90000"/>
        <a:buFont typeface="Wingdings" pitchFamily="-72" charset="2"/>
        <a:buChar char="S"/>
        <a:defRPr kern="1200">
          <a:solidFill>
            <a:srgbClr val="595959"/>
          </a:solidFill>
          <a:latin typeface="+mn-lt"/>
          <a:ea typeface="ＭＳ Ｐゴシック" pitchFamily="-72" charset="-128"/>
          <a:cs typeface="+mn-cs"/>
        </a:defRPr>
      </a:lvl3pPr>
      <a:lvl4pPr marL="1371600" indent="-336550" algn="l" rtl="0" eaLnBrk="0" fontAlgn="base" hangingPunct="0">
        <a:spcBef>
          <a:spcPts val="600"/>
        </a:spcBef>
        <a:spcAft>
          <a:spcPct val="0"/>
        </a:spcAft>
        <a:buClr>
          <a:srgbClr val="C1F944"/>
        </a:buClr>
        <a:buSzPct val="90000"/>
        <a:buFont typeface="Wingdings" pitchFamily="-72" charset="2"/>
        <a:buChar char="S"/>
        <a:defRPr kern="1200">
          <a:solidFill>
            <a:srgbClr val="595959"/>
          </a:solidFill>
          <a:latin typeface="+mn-lt"/>
          <a:ea typeface="ＭＳ Ｐゴシック" pitchFamily="-72" charset="-128"/>
          <a:cs typeface="+mn-cs"/>
        </a:defRPr>
      </a:lvl4pPr>
      <a:lvl5pPr marL="1720850" indent="-3492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90000"/>
        <a:buFont typeface="Wingdings" pitchFamily="-72" charset="2"/>
        <a:buChar char="S"/>
        <a:defRPr kern="1200">
          <a:solidFill>
            <a:srgbClr val="595959"/>
          </a:solidFill>
          <a:latin typeface="+mn-lt"/>
          <a:ea typeface="ＭＳ Ｐゴシック" pitchFamily="-72" charset="-128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8088" y="3381375"/>
            <a:ext cx="2867025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ular Callout 8"/>
          <p:cNvSpPr/>
          <p:nvPr/>
        </p:nvSpPr>
        <p:spPr>
          <a:xfrm>
            <a:off x="265113" y="784225"/>
            <a:ext cx="5416550" cy="2620963"/>
          </a:xfrm>
          <a:prstGeom prst="wedgeRoundRectCallout">
            <a:avLst>
              <a:gd name="adj1" fmla="val 32886"/>
              <a:gd name="adj2" fmla="val 77328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46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46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ea typeface="ＭＳ 明朝"/>
                <a:cs typeface="Times New Roman"/>
              </a:rPr>
              <a:t> </a:t>
            </a:r>
          </a:p>
        </p:txBody>
      </p:sp>
      <p:sp>
        <p:nvSpPr>
          <p:cNvPr id="56323" name="Rectangle 9"/>
          <p:cNvSpPr>
            <a:spLocks noChangeArrowheads="1"/>
          </p:cNvSpPr>
          <p:nvPr/>
        </p:nvSpPr>
        <p:spPr bwMode="auto">
          <a:xfrm>
            <a:off x="557213" y="989013"/>
            <a:ext cx="49466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6500" b="1">
                <a:latin typeface="Gill Sans MT" pitchFamily="-72" charset="0"/>
              </a:rPr>
              <a:t>Go A.P.E.!</a:t>
            </a:r>
            <a:endParaRPr lang="en-US" sz="6500">
              <a:latin typeface="Gill Sans MT" pitchFamily="-72" charset="0"/>
            </a:endParaRPr>
          </a:p>
          <a:p>
            <a:pPr algn="ctr"/>
            <a:r>
              <a:rPr lang="en-US" sz="3300">
                <a:latin typeface="Gill Sans MT" pitchFamily="-72" charset="0"/>
              </a:rPr>
              <a:t>(Answer…. Proof… Extend/Enhance)</a:t>
            </a:r>
          </a:p>
        </p:txBody>
      </p:sp>
      <p:sp>
        <p:nvSpPr>
          <p:cNvPr id="56324" name="Title 1"/>
          <p:cNvSpPr txBox="1">
            <a:spLocks/>
          </p:cNvSpPr>
          <p:nvPr/>
        </p:nvSpPr>
        <p:spPr bwMode="auto">
          <a:xfrm>
            <a:off x="5891213" y="1358900"/>
            <a:ext cx="295433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b">
            <a:prstTxWarp prst="textNoShape">
              <a:avLst/>
            </a:prstTxWarp>
          </a:bodyPr>
          <a:lstStyle/>
          <a:p>
            <a:pPr algn="r"/>
            <a:r>
              <a:rPr lang="en-US" sz="2200">
                <a:solidFill>
                  <a:schemeClr val="tx2"/>
                </a:solidFill>
                <a:latin typeface="Gill Sans MT" pitchFamily="-72" charset="0"/>
              </a:rPr>
              <a:t>OPEN-ENDED </a:t>
            </a:r>
            <a:r>
              <a:rPr lang="en-US" sz="2200" u="sng">
                <a:solidFill>
                  <a:schemeClr val="tx2"/>
                </a:solidFill>
                <a:latin typeface="Gill Sans MT" pitchFamily="-72" charset="0"/>
              </a:rPr>
              <a:t>RESPONSES</a:t>
            </a:r>
          </a:p>
          <a:p>
            <a:pPr algn="r"/>
            <a:r>
              <a:rPr lang="en-US" sz="2200">
                <a:solidFill>
                  <a:schemeClr val="tx2"/>
                </a:solidFill>
                <a:latin typeface="Gill Sans MT" pitchFamily="-72" charset="0"/>
              </a:rPr>
              <a:t>Analyzing Texts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8954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NOW, GRADE SOME!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>
                <a:ea typeface="+mj-ea"/>
                <a:cs typeface="+mj-cs"/>
              </a:rPr>
              <a:t/>
            </a:r>
            <a:br>
              <a:rPr lang="en-US" dirty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#1</a:t>
            </a:r>
            <a:endParaRPr lang="en-US" dirty="0">
              <a:ea typeface="+mj-ea"/>
              <a:cs typeface="+mj-cs"/>
            </a:endParaRPr>
          </a:p>
        </p:txBody>
      </p:sp>
      <p:pic>
        <p:nvPicPr>
          <p:cNvPr id="7475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9888" y="1604963"/>
            <a:ext cx="5957887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87425" y="3898900"/>
            <a:ext cx="7470775" cy="1739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u="sng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SCORE: 1: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i="1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The student has given a </a:t>
            </a:r>
            <a:r>
              <a:rPr lang="en-US" sz="1800" b="1" i="1" u="sng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minimal analysis </a:t>
            </a:r>
            <a:r>
              <a:rPr lang="en-US" sz="1800" b="1" i="1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by stating what Howard’s thoughts throughout the passage reveal about his personality (“Howard seems glad to be home”). The student uses </a:t>
            </a:r>
            <a:r>
              <a:rPr lang="en-US" sz="1800" b="1" i="1" dirty="0">
                <a:solidFill>
                  <a:srgbClr val="00A2E6"/>
                </a:solidFill>
                <a:latin typeface="+mn-lt"/>
                <a:ea typeface="+mn-ea"/>
                <a:cs typeface="+mn-cs"/>
              </a:rPr>
              <a:t>no information from the passage </a:t>
            </a:r>
            <a:r>
              <a:rPr lang="en-US" sz="1800" b="1" i="1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to support the analysis.</a:t>
            </a:r>
            <a:endParaRPr lang="en-US" sz="1800" b="1" dirty="0">
              <a:solidFill>
                <a:schemeClr val="accent3"/>
              </a:solidFill>
              <a:latin typeface="+mn-l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1" dirty="0">
              <a:solidFill>
                <a:schemeClr val="accent3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8303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NOW, GRADE SOME!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>
                <a:ea typeface="+mj-ea"/>
                <a:cs typeface="+mj-cs"/>
              </a:rPr>
              <a:t/>
            </a:r>
            <a:br>
              <a:rPr lang="en-US" dirty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#2</a:t>
            </a:r>
            <a:endParaRPr lang="en-US" dirty="0">
              <a:ea typeface="+mj-ea"/>
              <a:cs typeface="+mj-cs"/>
            </a:endParaRPr>
          </a:p>
        </p:txBody>
      </p:sp>
      <p:pic>
        <p:nvPicPr>
          <p:cNvPr id="7680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35163" y="1028700"/>
            <a:ext cx="6037262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34963" y="4005263"/>
            <a:ext cx="8572500" cy="1465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u="sng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SCORE: 2: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i="1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The student has given a </a:t>
            </a:r>
            <a:r>
              <a:rPr lang="en-US" sz="1800" i="1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partial analysis </a:t>
            </a:r>
            <a:r>
              <a:rPr lang="en-US" sz="1800" i="1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by stating what Howard’s thoughts throughout the passage reveal about his personality (“Howard thinks a lot about his hometown”). The student </a:t>
            </a:r>
            <a:r>
              <a:rPr lang="en-US" sz="1800" i="1" dirty="0">
                <a:solidFill>
                  <a:srgbClr val="00A2E6"/>
                </a:solidFill>
                <a:latin typeface="+mn-lt"/>
                <a:ea typeface="+mn-ea"/>
                <a:cs typeface="+mn-cs"/>
              </a:rPr>
              <a:t>supports the analysis with limited information from the passage </a:t>
            </a:r>
            <a:r>
              <a:rPr lang="en-US" sz="1800" i="1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(“He feels proud to be from the West as he looks out the train window” and “he thinks they’re beautiful”).</a:t>
            </a:r>
            <a:endParaRPr lang="en-US" sz="1800" dirty="0">
              <a:solidFill>
                <a:schemeClr val="accent3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8303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NOW, GRADE SOME!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>
                <a:ea typeface="+mj-ea"/>
                <a:cs typeface="+mj-cs"/>
              </a:rPr>
              <a:t/>
            </a:r>
            <a:br>
              <a:rPr lang="en-US" dirty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#3</a:t>
            </a:r>
            <a:endParaRPr lang="en-US" dirty="0">
              <a:ea typeface="+mj-ea"/>
              <a:cs typeface="+mj-cs"/>
            </a:endParaRPr>
          </a:p>
        </p:txBody>
      </p:sp>
      <p:pic>
        <p:nvPicPr>
          <p:cNvPr id="7885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63688" y="1428750"/>
            <a:ext cx="6462712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85800" y="3597275"/>
            <a:ext cx="7772400" cy="14652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SCORE 1: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i="1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The student has given a </a:t>
            </a:r>
            <a:r>
              <a:rPr lang="en-US" sz="1800" b="1" i="1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minimal analysis </a:t>
            </a:r>
            <a:r>
              <a:rPr lang="en-US" sz="1800" b="1" i="1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by stating what Howard’s thoughts throughout the passage reveal about his personality (“Howard thinks he’s a Western guy, even though he lives somewhere else”). The student uses </a:t>
            </a:r>
            <a:r>
              <a:rPr lang="en-US" sz="1800" b="1" i="1" dirty="0">
                <a:solidFill>
                  <a:srgbClr val="00A2E6"/>
                </a:solidFill>
                <a:latin typeface="+mn-lt"/>
                <a:ea typeface="+mn-ea"/>
                <a:cs typeface="+mn-cs"/>
              </a:rPr>
              <a:t>no information from the passage </a:t>
            </a:r>
            <a:r>
              <a:rPr lang="en-US" sz="1800" b="1" i="1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to support the analysis.</a:t>
            </a:r>
            <a:r>
              <a:rPr lang="en-US" sz="1800" b="1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8303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NOW, GRADE SOME!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>
                <a:ea typeface="+mj-ea"/>
                <a:cs typeface="+mj-cs"/>
              </a:rPr>
              <a:t/>
            </a:r>
            <a:br>
              <a:rPr lang="en-US" dirty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#4</a:t>
            </a:r>
            <a:endParaRPr lang="en-US" dirty="0">
              <a:ea typeface="+mj-ea"/>
              <a:cs typeface="+mj-cs"/>
            </a:endParaRPr>
          </a:p>
        </p:txBody>
      </p:sp>
      <p:pic>
        <p:nvPicPr>
          <p:cNvPr id="8089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90675" y="1554163"/>
            <a:ext cx="6153150" cy="234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06438" y="4246563"/>
            <a:ext cx="7751762" cy="9159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i="1" u="sng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SCORE: 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i="1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The student has given a response to the task that contains </a:t>
            </a:r>
            <a:r>
              <a:rPr lang="en-US" sz="1800" b="1" i="1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insufficient information to demonstrate comprehension</a:t>
            </a:r>
            <a:r>
              <a:rPr lang="en-US" sz="1800" b="1" i="1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. </a:t>
            </a:r>
            <a:endParaRPr lang="en-US" sz="1800" b="1" dirty="0">
              <a:solidFill>
                <a:schemeClr val="accent3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88" y="274638"/>
            <a:ext cx="7772400" cy="19319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NOW, GRADE SOME!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>
                <a:ea typeface="+mj-ea"/>
                <a:cs typeface="+mj-cs"/>
              </a:rPr>
              <a:t/>
            </a:r>
            <a:br>
              <a:rPr lang="en-US" dirty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#5</a:t>
            </a:r>
            <a:endParaRPr lang="en-US" dirty="0">
              <a:ea typeface="+mj-ea"/>
              <a:cs typeface="+mj-cs"/>
            </a:endParaRPr>
          </a:p>
        </p:txBody>
      </p:sp>
      <p:pic>
        <p:nvPicPr>
          <p:cNvPr id="8294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938" y="1311275"/>
            <a:ext cx="5016500" cy="401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838825" y="1009650"/>
            <a:ext cx="3190875" cy="47609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i="1" u="sng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SCORE: 3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i="1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The student has given a </a:t>
            </a:r>
            <a:r>
              <a:rPr lang="en-US" sz="1800" i="1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clear, complete, and accurate analysis </a:t>
            </a:r>
            <a:r>
              <a:rPr lang="en-US" sz="1800" i="1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by stating what Howard’s thoughts throughout the passage reveal about his personality (“Howard’s thoughts reveal that he is sentimental about his hometown”). The student </a:t>
            </a:r>
            <a:r>
              <a:rPr lang="en-US" sz="1800" i="1" dirty="0">
                <a:solidFill>
                  <a:srgbClr val="00A2E6"/>
                </a:solidFill>
                <a:latin typeface="+mn-lt"/>
                <a:ea typeface="+mn-ea"/>
                <a:cs typeface="+mn-cs"/>
              </a:rPr>
              <a:t>supports the analysis with relevant and specific information from the passage </a:t>
            </a:r>
            <a:r>
              <a:rPr lang="en-US" sz="1800" i="1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(“he feels pride for being a ‘Western man,’ ” “He thinks the green hills . . . are beautiful and majestic,” and “he recognizes the men near the salt barrels and smiles because they are unchanged”). </a:t>
            </a:r>
            <a:endParaRPr lang="en-US" sz="1800" dirty="0">
              <a:solidFill>
                <a:schemeClr val="accent3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5738"/>
            <a:ext cx="7772400" cy="18303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NOW, GRADE SOME!</a:t>
            </a:r>
            <a:r>
              <a:rPr lang="en-US" dirty="0">
                <a:ea typeface="+mj-ea"/>
                <a:cs typeface="+mj-cs"/>
              </a:rPr>
              <a:t/>
            </a:r>
            <a:br>
              <a:rPr lang="en-US" dirty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#6</a:t>
            </a:r>
            <a:endParaRPr lang="en-US" dirty="0">
              <a:ea typeface="+mj-ea"/>
              <a:cs typeface="+mj-cs"/>
            </a:endParaRPr>
          </a:p>
        </p:txBody>
      </p:sp>
      <p:pic>
        <p:nvPicPr>
          <p:cNvPr id="8499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8788" y="1804988"/>
            <a:ext cx="5803900" cy="352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491288" y="1477963"/>
            <a:ext cx="2354262" cy="44862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i="1" u="sng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SCORE: 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i="1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The student has given a </a:t>
            </a:r>
            <a:r>
              <a:rPr lang="en-US" sz="1800" i="1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partial analysis </a:t>
            </a:r>
            <a:r>
              <a:rPr lang="en-US" sz="1800" i="1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by stating what Howard’s thoughts throughout the passage reveal about his personality (“he is glad to be home” and “He also seems relaxed”). The student </a:t>
            </a:r>
            <a:r>
              <a:rPr lang="en-US" sz="1800" i="1" dirty="0">
                <a:solidFill>
                  <a:srgbClr val="00A2E6"/>
                </a:solidFill>
                <a:latin typeface="+mn-lt"/>
                <a:ea typeface="+mn-ea"/>
                <a:cs typeface="+mn-cs"/>
              </a:rPr>
              <a:t>supports the analysis with limited information from the passage </a:t>
            </a:r>
            <a:r>
              <a:rPr lang="en-US" sz="1800" i="1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(“he thinks they look really nice and pretty” and “they aren’t speaking”).</a:t>
            </a:r>
            <a:r>
              <a:rPr lang="en-US" sz="1800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09563" y="379413"/>
            <a:ext cx="8302625" cy="5054600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u="sng" cap="none"/>
              <a:t>YOUR OPEN-ENDED RESPONSE</a:t>
            </a:r>
            <a:r>
              <a:rPr lang="en-US" cap="none"/>
              <a:t/>
            </a:r>
            <a:br>
              <a:rPr lang="en-US" cap="none"/>
            </a:br>
            <a:r>
              <a:rPr lang="en-US" cap="none"/>
              <a:t>	</a:t>
            </a:r>
            <a:r>
              <a:rPr lang="en-US" sz="2800" cap="none"/>
              <a:t>A</a:t>
            </a:r>
            <a:r>
              <a:rPr lang="en-US" sz="2800" cap="none">
                <a:latin typeface="Cambria" pitchFamily="-72" charset="0"/>
                <a:ea typeface="ＭＳ 明朝" pitchFamily="-72" charset="-128"/>
                <a:cs typeface="ＭＳ 明朝" pitchFamily="-72" charset="-128"/>
              </a:rPr>
              <a:t>nalyze how the author </a:t>
            </a:r>
            <a:r>
              <a:rPr lang="en-US" sz="2800" cap="none">
                <a:solidFill>
                  <a:schemeClr val="accent2"/>
                </a:solidFill>
                <a:latin typeface="Cambria" pitchFamily="-72" charset="0"/>
                <a:ea typeface="ＭＳ 明朝" pitchFamily="-72" charset="-128"/>
                <a:cs typeface="ＭＳ 明朝" pitchFamily="-72" charset="-128"/>
              </a:rPr>
              <a:t>constructs the 			argument</a:t>
            </a:r>
            <a:r>
              <a:rPr lang="en-US" sz="2800" cap="none">
                <a:latin typeface="Cambria" pitchFamily="-72" charset="0"/>
                <a:ea typeface="ＭＳ 明朝" pitchFamily="-72" charset="-128"/>
                <a:cs typeface="ＭＳ 明朝" pitchFamily="-72" charset="-128"/>
              </a:rPr>
              <a:t> in the passage.  Use examples from 		the passage to support your answer.</a:t>
            </a:r>
            <a:r>
              <a:rPr lang="en-US" sz="2800" cap="none"/>
              <a:t/>
            </a:r>
            <a:br>
              <a:rPr lang="en-US" sz="2800" cap="none"/>
            </a:br>
            <a:r>
              <a:rPr lang="en-US" sz="2800" cap="none"/>
              <a:t/>
            </a:r>
            <a:br>
              <a:rPr lang="en-US" sz="2800" cap="none"/>
            </a:br>
            <a:r>
              <a:rPr lang="en-US" sz="2800" cap="none"/>
              <a:t/>
            </a:r>
            <a:br>
              <a:rPr lang="en-US" sz="2800" cap="none"/>
            </a:br>
            <a:r>
              <a:rPr lang="en-US" sz="2800" cap="none"/>
              <a:t>		</a:t>
            </a:r>
            <a:r>
              <a:rPr lang="en-US" sz="2800" i="1" cap="none"/>
              <a:t>*Write you paragraph in A.P.E.</a:t>
            </a:r>
            <a:br>
              <a:rPr lang="en-US" sz="2800" i="1" cap="none"/>
            </a:br>
            <a:r>
              <a:rPr lang="en-US" sz="2800" i="1" cap="none"/>
              <a:t>	       (Answer - Proof - Enhance) format.</a:t>
            </a:r>
            <a:r>
              <a:rPr lang="en-US" sz="2400" i="1" cap="none"/>
              <a:t>	</a:t>
            </a:r>
            <a:endParaRPr lang="en-US" cap="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33413" y="415925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ea typeface="+mj-ea"/>
                <a:cs typeface="+mj-cs"/>
              </a:rPr>
              <a:t>GO </a:t>
            </a:r>
            <a:r>
              <a:rPr lang="en-US" sz="6000" b="1" dirty="0" smtClean="0">
                <a:solidFill>
                  <a:srgbClr val="86CE24"/>
                </a:solidFill>
                <a:ea typeface="+mj-ea"/>
                <a:cs typeface="+mj-cs"/>
              </a:rPr>
              <a:t>A</a:t>
            </a:r>
            <a:r>
              <a:rPr lang="en-US" sz="6000" b="1" dirty="0" smtClean="0">
                <a:ea typeface="+mj-ea"/>
                <a:cs typeface="+mj-cs"/>
              </a:rPr>
              <a:t>.P.E.!</a:t>
            </a:r>
            <a:endParaRPr lang="en-US" sz="6000" dirty="0">
              <a:ea typeface="+mj-ea"/>
              <a:cs typeface="+mj-cs"/>
            </a:endParaRPr>
          </a:p>
        </p:txBody>
      </p:sp>
      <p:sp>
        <p:nvSpPr>
          <p:cNvPr id="6" name="Vertical Text Placeholder 5"/>
          <p:cNvSpPr>
            <a:spLocks noGrp="1"/>
          </p:cNvSpPr>
          <p:nvPr>
            <p:ph type="body" orient="vert" idx="1"/>
          </p:nvPr>
        </p:nvSpPr>
        <p:spPr>
          <a:xfrm rot="16200000">
            <a:off x="2578100" y="-333375"/>
            <a:ext cx="4156075" cy="7940675"/>
          </a:xfrm>
        </p:spPr>
        <p:txBody>
          <a:bodyPr rtlCol="0">
            <a:normAutofit/>
          </a:bodyPr>
          <a:lstStyle/>
          <a:p>
            <a:pPr indent="-274320" eaLnBrk="1" fontAlgn="auto" hangingPunct="1">
              <a:spcAft>
                <a:spcPts val="0"/>
              </a:spcAft>
              <a:buFont typeface="Wingdings 3" pitchFamily="18" charset="2"/>
              <a:buChar char=""/>
              <a:defRPr/>
            </a:pPr>
            <a:r>
              <a:rPr lang="en-US" sz="3500" b="1" u="sng" dirty="0">
                <a:solidFill>
                  <a:schemeClr val="accent1"/>
                </a:solidFill>
                <a:ea typeface="+mn-ea"/>
                <a:cs typeface="+mn-cs"/>
              </a:rPr>
              <a:t>A</a:t>
            </a:r>
            <a:r>
              <a:rPr lang="en-US" sz="3500" b="1" dirty="0">
                <a:solidFill>
                  <a:schemeClr val="accent1"/>
                </a:solidFill>
                <a:ea typeface="+mn-ea"/>
                <a:cs typeface="+mn-cs"/>
              </a:rPr>
              <a:t> - </a:t>
            </a:r>
            <a:r>
              <a:rPr lang="en-US" sz="3500" dirty="0">
                <a:ea typeface="+mn-ea"/>
                <a:cs typeface="+mn-cs"/>
              </a:rPr>
              <a:t>Answer the </a:t>
            </a:r>
            <a:r>
              <a:rPr lang="en-US" sz="3500" dirty="0" smtClean="0">
                <a:ea typeface="+mn-ea"/>
                <a:cs typeface="+mn-cs"/>
              </a:rPr>
              <a:t>question</a:t>
            </a:r>
          </a:p>
          <a:p>
            <a:pPr marL="68580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sz="400" dirty="0">
              <a:ea typeface="+mn-ea"/>
              <a:cs typeface="+mn-cs"/>
            </a:endParaRPr>
          </a:p>
          <a:p>
            <a:pPr lvl="2" indent="-274320" eaLnBrk="1" fontAlgn="auto" hangingPunct="1">
              <a:spcAft>
                <a:spcPts val="0"/>
              </a:spcAft>
              <a:buFont typeface="Wingdings 3" pitchFamily="18" charset="2"/>
              <a:buChar char=""/>
              <a:defRPr/>
            </a:pPr>
            <a:r>
              <a:rPr lang="en-US" sz="2500" dirty="0" smtClean="0">
                <a:ea typeface="+mn-ea"/>
              </a:rPr>
              <a:t>Start your answer by rephrasing part of the question and inserting your main point.</a:t>
            </a:r>
            <a:endParaRPr lang="en-US" sz="2500" dirty="0">
              <a:ea typeface="+mn-ea"/>
            </a:endParaRPr>
          </a:p>
          <a:p>
            <a:pPr indent="-274320" eaLnBrk="1" fontAlgn="auto" hangingPunct="1">
              <a:spcAft>
                <a:spcPts val="0"/>
              </a:spcAft>
              <a:buFont typeface="Wingdings 3" pitchFamily="18" charset="2"/>
              <a:buChar char=""/>
              <a:defRPr/>
            </a:pPr>
            <a:endParaRPr lang="en-US" sz="2500" dirty="0">
              <a:ea typeface="+mn-ea"/>
              <a:cs typeface="+mn-cs"/>
            </a:endParaRPr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517525" y="3546475"/>
            <a:ext cx="7931150" cy="11636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txBody>
          <a:bodyPr lIns="0" rIns="0" anchor="ctr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en-US" sz="1700" b="1">
                <a:latin typeface="Gill Sans MT" pitchFamily="-72" charset="0"/>
              </a:rPr>
              <a:t>  </a:t>
            </a:r>
            <a:r>
              <a:rPr lang="en-US" sz="1700" b="1">
                <a:solidFill>
                  <a:schemeClr val="bg2"/>
                </a:solidFill>
                <a:latin typeface="Gill Sans MT" pitchFamily="-72" charset="0"/>
              </a:rPr>
              <a:t>PROMPT: </a:t>
            </a:r>
            <a:r>
              <a:rPr lang="en-US" sz="1700">
                <a:solidFill>
                  <a:schemeClr val="bg2"/>
                </a:solidFill>
                <a:latin typeface="Gill Sans MT" pitchFamily="-72" charset="0"/>
              </a:rPr>
              <a:t>ANALYZE WHAT HOWARD’S THOUGHTS  THROUGHOUT THE   </a:t>
            </a:r>
          </a:p>
          <a:p>
            <a:pPr>
              <a:defRPr/>
            </a:pPr>
            <a:r>
              <a:rPr lang="en-US" sz="1700">
                <a:solidFill>
                  <a:schemeClr val="bg2"/>
                </a:solidFill>
                <a:latin typeface="Gill Sans MT" pitchFamily="-72" charset="0"/>
              </a:rPr>
              <a:t>  PASSAGE  REVEAL ABOUT HIS PERSONALITY.  USE INFORMATION FROM THE</a:t>
            </a:r>
          </a:p>
          <a:p>
            <a:pPr>
              <a:defRPr/>
            </a:pPr>
            <a:r>
              <a:rPr lang="en-US" sz="1700">
                <a:solidFill>
                  <a:schemeClr val="bg2"/>
                </a:solidFill>
                <a:latin typeface="Gill Sans MT" pitchFamily="-72" charset="0"/>
              </a:rPr>
              <a:t>  PASSAGE TO SUPPORT YOUR ANALYSIS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ea typeface="+mj-ea"/>
                <a:cs typeface="+mj-cs"/>
              </a:rPr>
              <a:t>GO A.</a:t>
            </a:r>
            <a:r>
              <a:rPr lang="en-US" sz="6000" b="1" dirty="0" smtClean="0">
                <a:solidFill>
                  <a:srgbClr val="86CE24"/>
                </a:solidFill>
                <a:ea typeface="+mj-ea"/>
                <a:cs typeface="+mj-cs"/>
              </a:rPr>
              <a:t>P</a:t>
            </a:r>
            <a:r>
              <a:rPr lang="en-US" sz="6000" b="1" dirty="0" smtClean="0">
                <a:ea typeface="+mj-ea"/>
                <a:cs typeface="+mj-cs"/>
              </a:rPr>
              <a:t>.E.!</a:t>
            </a:r>
            <a:endParaRPr lang="en-US" sz="6000" dirty="0">
              <a:ea typeface="+mj-ea"/>
              <a:cs typeface="+mj-cs"/>
            </a:endParaRPr>
          </a:p>
        </p:txBody>
      </p:sp>
      <p:sp>
        <p:nvSpPr>
          <p:cNvPr id="60418" name="Vertical Text Placeholder 5"/>
          <p:cNvSpPr>
            <a:spLocks noGrp="1"/>
          </p:cNvSpPr>
          <p:nvPr>
            <p:ph type="body" orient="vert" idx="1"/>
          </p:nvPr>
        </p:nvSpPr>
        <p:spPr>
          <a:xfrm rot="16200000">
            <a:off x="2577307" y="-473869"/>
            <a:ext cx="4157662" cy="79406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500" b="1" u="sng">
                <a:solidFill>
                  <a:schemeClr val="accent1"/>
                </a:solidFill>
              </a:rPr>
              <a:t>P</a:t>
            </a:r>
            <a:r>
              <a:rPr lang="en-US" sz="3500" b="1">
                <a:solidFill>
                  <a:schemeClr val="accent1"/>
                </a:solidFill>
              </a:rPr>
              <a:t> – </a:t>
            </a:r>
            <a:r>
              <a:rPr lang="en-US" sz="3500"/>
              <a:t>Proof from the text</a:t>
            </a:r>
          </a:p>
          <a:p>
            <a:pPr eaLnBrk="1" hangingPunct="1">
              <a:lnSpc>
                <a:spcPct val="90000"/>
              </a:lnSpc>
              <a:buFont typeface="Wingdings 3" pitchFamily="-72" charset="2"/>
              <a:buNone/>
            </a:pPr>
            <a:endParaRPr lang="en-US" sz="1200"/>
          </a:p>
          <a:p>
            <a:pPr lvl="2" eaLnBrk="1" hangingPunct="1">
              <a:lnSpc>
                <a:spcPct val="90000"/>
              </a:lnSpc>
            </a:pPr>
            <a:r>
              <a:rPr lang="en-US" sz="2200"/>
              <a:t>You need to prove what you’re saying is accurate.  You can do this by showing a </a:t>
            </a:r>
            <a:r>
              <a:rPr lang="en-US" sz="2200" u="sng">
                <a:solidFill>
                  <a:schemeClr val="accent2"/>
                </a:solidFill>
              </a:rPr>
              <a:t>direct quote from the text or paraphrasing aspects</a:t>
            </a:r>
            <a:r>
              <a:rPr lang="en-US" sz="2200">
                <a:solidFill>
                  <a:schemeClr val="accent2"/>
                </a:solidFill>
              </a:rPr>
              <a:t> </a:t>
            </a:r>
            <a:r>
              <a:rPr lang="en-US" sz="2200"/>
              <a:t>of what you read.  You should always use more than one example, but there isn’t a magic number of how many to use.  Use as many as you see fit.</a:t>
            </a:r>
          </a:p>
          <a:p>
            <a:pPr eaLnBrk="1" hangingPunct="1">
              <a:lnSpc>
                <a:spcPct val="90000"/>
              </a:lnSpc>
            </a:pPr>
            <a:r>
              <a:rPr lang="en-US" sz="800"/>
              <a:t> </a:t>
            </a:r>
            <a:endParaRPr lang="en-US" sz="4000"/>
          </a:p>
          <a:p>
            <a:pPr lvl="1" eaLnBrk="1" hangingPunct="1">
              <a:lnSpc>
                <a:spcPct val="90000"/>
              </a:lnSpc>
            </a:pPr>
            <a:r>
              <a:rPr lang="en-US" sz="2200"/>
              <a:t>SENTENCE STARTERS: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600" i="1"/>
              <a:t>In the text, it said…				The author wrote…</a:t>
            </a:r>
            <a:endParaRPr lang="en-US" sz="1600"/>
          </a:p>
          <a:p>
            <a:pPr lvl="2" eaLnBrk="1" hangingPunct="1">
              <a:lnSpc>
                <a:spcPct val="90000"/>
              </a:lnSpc>
            </a:pPr>
            <a:r>
              <a:rPr lang="en-US" sz="1600" i="1"/>
              <a:t>Evidence from the text to support this idea is…	On page </a:t>
            </a:r>
            <a:r>
              <a:rPr lang="en-US" sz="1600" i="1" u="sng"/>
              <a:t>#</a:t>
            </a:r>
            <a:r>
              <a:rPr lang="en-US" sz="1600" i="1"/>
              <a:t> it said…</a:t>
            </a:r>
            <a:endParaRPr lang="en-US" sz="1600"/>
          </a:p>
          <a:p>
            <a:pPr lvl="2" eaLnBrk="1" hangingPunct="1">
              <a:lnSpc>
                <a:spcPct val="90000"/>
              </a:lnSpc>
            </a:pPr>
            <a:r>
              <a:rPr lang="en-US" sz="1600" i="1"/>
              <a:t>Using the information from the text, I know that…	This picture showed that…</a:t>
            </a:r>
            <a:endParaRPr lang="en-US" sz="1600"/>
          </a:p>
          <a:p>
            <a:pPr lvl="1" eaLnBrk="1" hangingPunct="1">
              <a:lnSpc>
                <a:spcPct val="90000"/>
              </a:lnSpc>
            </a:pPr>
            <a:endParaRPr lang="en-US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44513" y="22225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ea typeface="+mj-ea"/>
                <a:cs typeface="+mj-cs"/>
              </a:rPr>
              <a:t>GO A.P.</a:t>
            </a:r>
            <a:r>
              <a:rPr lang="en-US" sz="6000" b="1" dirty="0" smtClean="0">
                <a:solidFill>
                  <a:schemeClr val="accent1"/>
                </a:solidFill>
                <a:ea typeface="+mj-ea"/>
                <a:cs typeface="+mj-cs"/>
              </a:rPr>
              <a:t>E</a:t>
            </a:r>
            <a:r>
              <a:rPr lang="en-US" sz="6000" b="1" dirty="0" smtClean="0">
                <a:ea typeface="+mj-ea"/>
                <a:cs typeface="+mj-cs"/>
              </a:rPr>
              <a:t>.!</a:t>
            </a:r>
            <a:endParaRPr lang="en-US" sz="6000" dirty="0">
              <a:ea typeface="+mj-ea"/>
              <a:cs typeface="+mj-cs"/>
            </a:endParaRPr>
          </a:p>
        </p:txBody>
      </p:sp>
      <p:sp>
        <p:nvSpPr>
          <p:cNvPr id="6" name="Vertical Text Placeholder 5"/>
          <p:cNvSpPr>
            <a:spLocks noGrp="1"/>
          </p:cNvSpPr>
          <p:nvPr>
            <p:ph type="body" orient="vert" idx="1"/>
          </p:nvPr>
        </p:nvSpPr>
        <p:spPr>
          <a:xfrm rot="16200000">
            <a:off x="2365376" y="-773113"/>
            <a:ext cx="4545012" cy="8539163"/>
          </a:xfrm>
        </p:spPr>
        <p:txBody>
          <a:bodyPr rtlCol="0">
            <a:normAutofit fontScale="92500" lnSpcReduction="10000"/>
          </a:bodyPr>
          <a:lstStyle/>
          <a:p>
            <a:pPr indent="-274320" eaLnBrk="1" fontAlgn="auto" hangingPunct="1">
              <a:spcAft>
                <a:spcPts val="0"/>
              </a:spcAft>
              <a:buFont typeface="Wingdings 3" pitchFamily="18" charset="2"/>
              <a:buChar char=""/>
              <a:defRPr/>
            </a:pPr>
            <a:r>
              <a:rPr lang="en-US" sz="3500" b="1" u="sng" dirty="0" smtClean="0">
                <a:solidFill>
                  <a:schemeClr val="accent1"/>
                </a:solidFill>
                <a:ea typeface="+mn-ea"/>
                <a:cs typeface="+mn-cs"/>
              </a:rPr>
              <a:t>E</a:t>
            </a:r>
            <a:r>
              <a:rPr lang="en-US" sz="3500" b="1" dirty="0" smtClean="0">
                <a:solidFill>
                  <a:schemeClr val="accent1"/>
                </a:solidFill>
                <a:ea typeface="+mn-ea"/>
                <a:cs typeface="+mn-cs"/>
              </a:rPr>
              <a:t> – </a:t>
            </a:r>
            <a:r>
              <a:rPr lang="en-US" sz="3500" dirty="0" smtClean="0">
                <a:ea typeface="+mn-ea"/>
                <a:cs typeface="+mn-cs"/>
              </a:rPr>
              <a:t>Extend/Enhance what you have</a:t>
            </a:r>
          </a:p>
          <a:p>
            <a:pPr marL="68580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sz="700" dirty="0">
              <a:ea typeface="+mn-ea"/>
              <a:cs typeface="+mn-cs"/>
            </a:endParaRPr>
          </a:p>
          <a:p>
            <a:pPr lvl="2" indent="-274320" eaLnBrk="1" fontAlgn="auto" hangingPunct="1">
              <a:spcAft>
                <a:spcPts val="0"/>
              </a:spcAft>
              <a:buFont typeface="Wingdings 3" pitchFamily="18" charset="2"/>
              <a:buChar char=""/>
              <a:defRPr/>
            </a:pPr>
            <a:r>
              <a:rPr lang="en-US" sz="2600" dirty="0">
                <a:ea typeface="+mn-ea"/>
              </a:rPr>
              <a:t>*You can extend or enhance your answer by </a:t>
            </a:r>
            <a:r>
              <a:rPr lang="en-US" sz="2600" u="sng" dirty="0">
                <a:solidFill>
                  <a:schemeClr val="accent2"/>
                </a:solidFill>
                <a:ea typeface="+mn-ea"/>
              </a:rPr>
              <a:t>giving an opinion or making a connection to another work/text, history, the world, or a personal experience</a:t>
            </a:r>
            <a:r>
              <a:rPr lang="en-US" sz="2600" dirty="0">
                <a:ea typeface="+mn-ea"/>
              </a:rPr>
              <a:t>.  This proves that you can think on a deeper level than simply restating what the text said</a:t>
            </a:r>
            <a:r>
              <a:rPr lang="en-US" sz="2600" dirty="0" smtClean="0">
                <a:ea typeface="+mn-ea"/>
              </a:rPr>
              <a:t>.</a:t>
            </a:r>
          </a:p>
          <a:p>
            <a:pPr lvl="2" indent="-274320" eaLnBrk="1" fontAlgn="auto" hangingPunct="1">
              <a:spcAft>
                <a:spcPts val="0"/>
              </a:spcAft>
              <a:buFont typeface="Wingdings 3" pitchFamily="18" charset="2"/>
              <a:buChar char=""/>
              <a:defRPr/>
            </a:pPr>
            <a:endParaRPr lang="en-US" sz="1600" dirty="0">
              <a:ea typeface="+mn-ea"/>
            </a:endParaRPr>
          </a:p>
          <a:p>
            <a:pPr lvl="2" indent="-274320" eaLnBrk="1" fontAlgn="auto" hangingPunct="1">
              <a:spcAft>
                <a:spcPts val="0"/>
              </a:spcAft>
              <a:buFont typeface="Wingdings 3" pitchFamily="18" charset="2"/>
              <a:buChar char=""/>
              <a:defRPr/>
            </a:pPr>
            <a:r>
              <a:rPr lang="en-US" sz="2000" dirty="0" smtClean="0">
                <a:ea typeface="+mn-ea"/>
              </a:rPr>
              <a:t>SENTENCE STARTERS:</a:t>
            </a:r>
            <a:endParaRPr lang="en-US" sz="2000" dirty="0">
              <a:ea typeface="+mn-ea"/>
            </a:endParaRPr>
          </a:p>
          <a:p>
            <a:pPr lvl="3" indent="-274320" eaLnBrk="1" fontAlgn="auto" hangingPunct="1">
              <a:spcAft>
                <a:spcPts val="0"/>
              </a:spcAft>
              <a:buFont typeface="Wingdings 3" pitchFamily="18" charset="2"/>
              <a:buChar char=""/>
              <a:defRPr/>
            </a:pPr>
            <a:r>
              <a:rPr lang="en-US" sz="1700" i="1" dirty="0">
                <a:ea typeface="+mn-ea"/>
              </a:rPr>
              <a:t>I thought this because…			</a:t>
            </a:r>
            <a:r>
              <a:rPr lang="en-US" sz="1700" i="1" dirty="0" smtClean="0">
                <a:ea typeface="+mn-ea"/>
              </a:rPr>
              <a:t>This </a:t>
            </a:r>
            <a:r>
              <a:rPr lang="en-US" sz="1700" i="1" dirty="0">
                <a:ea typeface="+mn-ea"/>
              </a:rPr>
              <a:t>reminds me of</a:t>
            </a:r>
            <a:r>
              <a:rPr lang="en-US" sz="1700" i="1" dirty="0" smtClean="0">
                <a:ea typeface="+mn-ea"/>
              </a:rPr>
              <a:t>…</a:t>
            </a:r>
            <a:endParaRPr lang="en-US" sz="1700" i="1" dirty="0">
              <a:ea typeface="+mn-ea"/>
            </a:endParaRPr>
          </a:p>
          <a:p>
            <a:pPr lvl="3" indent="-274320" eaLnBrk="1" fontAlgn="auto" hangingPunct="1">
              <a:spcAft>
                <a:spcPts val="0"/>
              </a:spcAft>
              <a:buFont typeface="Wingdings 3" pitchFamily="18" charset="2"/>
              <a:buChar char=""/>
              <a:defRPr/>
            </a:pPr>
            <a:r>
              <a:rPr lang="en-US" sz="1700" i="1" dirty="0">
                <a:ea typeface="+mn-ea"/>
              </a:rPr>
              <a:t>I think ___ happened because…		I had a similar experience with…</a:t>
            </a:r>
          </a:p>
          <a:p>
            <a:pPr lvl="3" indent="-274320" eaLnBrk="1" fontAlgn="auto" hangingPunct="1">
              <a:spcAft>
                <a:spcPts val="0"/>
              </a:spcAft>
              <a:buFont typeface="Wingdings 3" pitchFamily="18" charset="2"/>
              <a:buChar char=""/>
              <a:defRPr/>
            </a:pPr>
            <a:r>
              <a:rPr lang="en-US" sz="1700" i="1" dirty="0">
                <a:ea typeface="+mn-ea"/>
              </a:rPr>
              <a:t>I think the author was trying to tell us…	</a:t>
            </a:r>
            <a:r>
              <a:rPr lang="en-US" sz="1700" i="1" dirty="0" smtClean="0">
                <a:ea typeface="+mn-ea"/>
              </a:rPr>
              <a:t>This </a:t>
            </a:r>
            <a:r>
              <a:rPr lang="en-US" sz="1700" i="1" dirty="0">
                <a:ea typeface="+mn-ea"/>
              </a:rPr>
              <a:t>also relates to…</a:t>
            </a:r>
          </a:p>
          <a:p>
            <a:pPr lvl="3" indent="-274320" eaLnBrk="1" fontAlgn="auto" hangingPunct="1">
              <a:spcAft>
                <a:spcPts val="0"/>
              </a:spcAft>
              <a:buFont typeface="Wingdings 3" pitchFamily="18" charset="2"/>
              <a:buChar char=""/>
              <a:defRPr/>
            </a:pPr>
            <a:r>
              <a:rPr lang="en-US" sz="1700" i="1" dirty="0">
                <a:ea typeface="+mn-ea"/>
              </a:rPr>
              <a:t>I know this / This is clear because…		</a:t>
            </a:r>
            <a:r>
              <a:rPr lang="en-US" sz="1700" i="1" dirty="0" smtClean="0">
                <a:ea typeface="+mn-ea"/>
              </a:rPr>
              <a:t>I </a:t>
            </a:r>
            <a:r>
              <a:rPr lang="en-US" sz="1700" i="1" dirty="0">
                <a:ea typeface="+mn-ea"/>
              </a:rPr>
              <a:t>felt the same way when…</a:t>
            </a:r>
          </a:p>
          <a:p>
            <a:pPr lvl="3" indent="-274320" eaLnBrk="1" fontAlgn="auto" hangingPunct="1">
              <a:spcAft>
                <a:spcPts val="0"/>
              </a:spcAft>
              <a:buFont typeface="Wingdings 3" pitchFamily="18" charset="2"/>
              <a:buChar char=""/>
              <a:defRPr/>
            </a:pPr>
            <a:r>
              <a:rPr lang="en-US" sz="1700" i="1" dirty="0">
                <a:ea typeface="+mn-ea"/>
              </a:rPr>
              <a:t>One reason I believe this is…</a:t>
            </a:r>
            <a:r>
              <a:rPr lang="en-US" sz="1700" i="1" dirty="0" smtClean="0">
                <a:ea typeface="+mn-ea"/>
              </a:rPr>
              <a:t>.		I </a:t>
            </a:r>
            <a:r>
              <a:rPr lang="en-US" sz="1700" i="1" dirty="0">
                <a:ea typeface="+mn-ea"/>
              </a:rPr>
              <a:t>also think…</a:t>
            </a:r>
          </a:p>
          <a:p>
            <a:pPr lvl="2" indent="-274320" eaLnBrk="1" fontAlgn="auto" hangingPunct="1">
              <a:spcAft>
                <a:spcPts val="0"/>
              </a:spcAft>
              <a:buFont typeface="Wingdings 3" pitchFamily="18" charset="2"/>
              <a:buChar char=""/>
              <a:defRPr/>
            </a:pPr>
            <a:endParaRPr lang="en-US" sz="2500" dirty="0">
              <a:ea typeface="+mn-ea"/>
            </a:endParaRPr>
          </a:p>
          <a:p>
            <a:pPr indent="-274320" eaLnBrk="1" fontAlgn="auto" hangingPunct="1">
              <a:spcAft>
                <a:spcPts val="0"/>
              </a:spcAft>
              <a:buFont typeface="Wingdings 3" pitchFamily="18" charset="2"/>
              <a:buChar char=""/>
              <a:defRPr/>
            </a:pPr>
            <a:endParaRPr lang="en-US" sz="2500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 txBox="1">
            <a:spLocks/>
          </p:cNvSpPr>
          <p:nvPr/>
        </p:nvSpPr>
        <p:spPr>
          <a:xfrm>
            <a:off x="1338263" y="468313"/>
            <a:ext cx="6846887" cy="9779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txBody>
          <a:bodyPr lIns="0" rIns="0" anchor="ctr">
            <a:prstTxWarp prst="textNoShape">
              <a:avLst/>
            </a:prstTxWarp>
            <a:norm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2500" b="1">
                <a:latin typeface="Gill Sans MT" pitchFamily="-72" charset="0"/>
              </a:rPr>
              <a:t>  </a:t>
            </a:r>
            <a:r>
              <a:rPr lang="en-US" sz="3100" b="1">
                <a:solidFill>
                  <a:schemeClr val="bg2"/>
                </a:solidFill>
                <a:latin typeface="Gill Sans MT" pitchFamily="-72" charset="0"/>
              </a:rPr>
              <a:t>SCORING GUIDE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3100" b="1">
                <a:solidFill>
                  <a:schemeClr val="bg2"/>
                </a:solidFill>
                <a:latin typeface="Gill Sans MT" pitchFamily="-72" charset="0"/>
              </a:rPr>
              <a:t>(0-3 POINTS)</a:t>
            </a:r>
            <a:endParaRPr lang="en-US" sz="3100">
              <a:latin typeface="Gill Sans MT" pitchFamily="-72" charset="0"/>
            </a:endParaRPr>
          </a:p>
        </p:txBody>
      </p:sp>
      <p:sp>
        <p:nvSpPr>
          <p:cNvPr id="64514" name="Text Box 1"/>
          <p:cNvSpPr txBox="1">
            <a:spLocks noChangeArrowheads="1"/>
          </p:cNvSpPr>
          <p:nvPr/>
        </p:nvSpPr>
        <p:spPr bwMode="auto">
          <a:xfrm>
            <a:off x="1041400" y="1947863"/>
            <a:ext cx="7372350" cy="3379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sz="1800">
                <a:solidFill>
                  <a:schemeClr val="accent1"/>
                </a:solidFill>
                <a:latin typeface="Impact" pitchFamily="-72" charset="0"/>
                <a:ea typeface="ＭＳ 明朝" pitchFamily="-72" charset="-128"/>
                <a:cs typeface="ＭＳ 明朝" pitchFamily="-72" charset="-128"/>
              </a:rPr>
              <a:t>3 POINTS</a:t>
            </a:r>
            <a:r>
              <a:rPr lang="en-US" sz="1800">
                <a:latin typeface="Cambria" pitchFamily="-72" charset="0"/>
                <a:ea typeface="ＭＳ 明朝" pitchFamily="-72" charset="-128"/>
                <a:cs typeface="ＭＳ 明朝" pitchFamily="-72" charset="-128"/>
              </a:rPr>
              <a:t>:  (A) Provides a clear, complete, and accurate answer; (B) provides limited relevant and specific information from the passage</a:t>
            </a:r>
          </a:p>
          <a:p>
            <a:r>
              <a:rPr lang="en-US" sz="1800">
                <a:latin typeface="Cambria" pitchFamily="-72" charset="0"/>
                <a:ea typeface="ＭＳ 明朝" pitchFamily="-72" charset="-128"/>
                <a:cs typeface="ＭＳ 明朝" pitchFamily="-72" charset="-128"/>
              </a:rPr>
              <a:t> </a:t>
            </a:r>
          </a:p>
          <a:p>
            <a:r>
              <a:rPr lang="en-US" sz="1800">
                <a:solidFill>
                  <a:srgbClr val="86CE24"/>
                </a:solidFill>
                <a:latin typeface="Impact" pitchFamily="-72" charset="0"/>
                <a:ea typeface="ＭＳ 明朝" pitchFamily="-72" charset="-128"/>
                <a:cs typeface="ＭＳ 明朝" pitchFamily="-72" charset="-128"/>
              </a:rPr>
              <a:t>2 POINTS:</a:t>
            </a:r>
            <a:r>
              <a:rPr lang="en-US" sz="1800">
                <a:latin typeface="Cambria" pitchFamily="-72" charset="0"/>
                <a:ea typeface="ＭＳ 明朝" pitchFamily="-72" charset="-128"/>
                <a:cs typeface="ＭＳ 明朝" pitchFamily="-72" charset="-128"/>
              </a:rPr>
              <a:t>  (A) provides a partial answer to the task; (B) provides limited information from the passage and may include inaccuracies</a:t>
            </a:r>
          </a:p>
          <a:p>
            <a:r>
              <a:rPr lang="en-US" sz="1800">
                <a:latin typeface="Cambria" pitchFamily="-72" charset="0"/>
                <a:ea typeface="ＭＳ 明朝" pitchFamily="-72" charset="-128"/>
                <a:cs typeface="ＭＳ 明朝" pitchFamily="-72" charset="-128"/>
              </a:rPr>
              <a:t> </a:t>
            </a:r>
          </a:p>
          <a:p>
            <a:r>
              <a:rPr lang="en-US" sz="1800">
                <a:solidFill>
                  <a:srgbClr val="86CE24"/>
                </a:solidFill>
                <a:latin typeface="Impact" pitchFamily="-72" charset="0"/>
                <a:ea typeface="ＭＳ 明朝" pitchFamily="-72" charset="-128"/>
                <a:cs typeface="ＭＳ 明朝" pitchFamily="-72" charset="-128"/>
              </a:rPr>
              <a:t>1 POINT</a:t>
            </a:r>
            <a:r>
              <a:rPr lang="en-US" sz="1800">
                <a:solidFill>
                  <a:srgbClr val="86CE24"/>
                </a:solidFill>
                <a:latin typeface="Cambria" pitchFamily="-72" charset="0"/>
                <a:ea typeface="ＭＳ 明朝" pitchFamily="-72" charset="-128"/>
                <a:cs typeface="ＭＳ 明朝" pitchFamily="-72" charset="-128"/>
              </a:rPr>
              <a:t>:  </a:t>
            </a:r>
            <a:r>
              <a:rPr lang="en-US" sz="1800">
                <a:latin typeface="Cambria" pitchFamily="-72" charset="0"/>
                <a:ea typeface="ＭＳ 明朝" pitchFamily="-72" charset="-128"/>
                <a:cs typeface="ＭＳ 明朝" pitchFamily="-72" charset="-128"/>
              </a:rPr>
              <a:t>(A) provides a minimal answer to the task;  provides little or no information from the passage and may include inaccuracies OR relates minimally to the task</a:t>
            </a:r>
          </a:p>
          <a:p>
            <a:r>
              <a:rPr lang="en-US" sz="1800">
                <a:latin typeface="Cambria" pitchFamily="-72" charset="0"/>
                <a:ea typeface="ＭＳ 明朝" pitchFamily="-72" charset="-128"/>
                <a:cs typeface="ＭＳ 明朝" pitchFamily="-72" charset="-128"/>
              </a:rPr>
              <a:t> </a:t>
            </a:r>
          </a:p>
          <a:p>
            <a:r>
              <a:rPr lang="en-US" sz="1800">
                <a:solidFill>
                  <a:srgbClr val="86CE24"/>
                </a:solidFill>
                <a:latin typeface="Impact" pitchFamily="-72" charset="0"/>
                <a:ea typeface="ＭＳ 明朝" pitchFamily="-72" charset="-128"/>
                <a:cs typeface="ＭＳ 明朝" pitchFamily="-72" charset="-128"/>
              </a:rPr>
              <a:t>0 POINTS:</a:t>
            </a:r>
            <a:r>
              <a:rPr lang="en-US" sz="1800">
                <a:solidFill>
                  <a:srgbClr val="86CE24"/>
                </a:solidFill>
                <a:latin typeface="Cambria" pitchFamily="-72" charset="0"/>
                <a:ea typeface="ＭＳ 明朝" pitchFamily="-72" charset="-128"/>
                <a:cs typeface="ＭＳ 明朝" pitchFamily="-72" charset="-128"/>
              </a:rPr>
              <a:t>  </a:t>
            </a:r>
            <a:r>
              <a:rPr lang="en-US" sz="1800">
                <a:latin typeface="Cambria" pitchFamily="-72" charset="0"/>
                <a:ea typeface="ＭＳ 明朝" pitchFamily="-72" charset="-128"/>
                <a:cs typeface="ＭＳ 明朝" pitchFamily="-72" charset="-128"/>
              </a:rPr>
              <a:t>The response is totally incorrect, irrelevant, or contains insufficient information to demonstrate comprehension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 txBox="1">
            <a:spLocks/>
          </p:cNvSpPr>
          <p:nvPr/>
        </p:nvSpPr>
        <p:spPr>
          <a:xfrm>
            <a:off x="420688" y="450850"/>
            <a:ext cx="8151812" cy="14890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txBody>
          <a:bodyPr lIns="0" rIns="0" anchor="ctr">
            <a:prstTxWarp prst="textNoShape">
              <a:avLst/>
            </a:prstTxWarp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2100" b="1">
                <a:latin typeface="Gill Sans MT" pitchFamily="-72" charset="0"/>
              </a:rPr>
              <a:t>  </a:t>
            </a:r>
            <a:r>
              <a:rPr lang="en-US" sz="2600" b="1">
                <a:solidFill>
                  <a:schemeClr val="bg2"/>
                </a:solidFill>
                <a:latin typeface="Gill Sans MT" pitchFamily="-72" charset="0"/>
              </a:rPr>
              <a:t>PROMPT: </a:t>
            </a:r>
            <a:r>
              <a:rPr lang="en-US" sz="2600">
                <a:solidFill>
                  <a:schemeClr val="bg2"/>
                </a:solidFill>
                <a:latin typeface="Gill Sans MT" pitchFamily="-72" charset="0"/>
              </a:rPr>
              <a:t>ANALYZE WHAT HOWARD’S THOUGHTS </a:t>
            </a:r>
          </a:p>
          <a:p>
            <a:pPr>
              <a:lnSpc>
                <a:spcPct val="80000"/>
              </a:lnSpc>
              <a:defRPr/>
            </a:pPr>
            <a:r>
              <a:rPr lang="en-US" sz="2600">
                <a:solidFill>
                  <a:schemeClr val="bg2"/>
                </a:solidFill>
                <a:latin typeface="Gill Sans MT" pitchFamily="-72" charset="0"/>
              </a:rPr>
              <a:t>  THROUGHOUT THE PASSAGE REVEAL ABOUT HIS  </a:t>
            </a:r>
          </a:p>
          <a:p>
            <a:pPr>
              <a:lnSpc>
                <a:spcPct val="80000"/>
              </a:lnSpc>
              <a:defRPr/>
            </a:pPr>
            <a:r>
              <a:rPr lang="en-US" sz="2600">
                <a:solidFill>
                  <a:schemeClr val="bg2"/>
                </a:solidFill>
                <a:latin typeface="Gill Sans MT" pitchFamily="-72" charset="0"/>
              </a:rPr>
              <a:t>  PERSONALITY.  USE INFORMATION FROM THE  </a:t>
            </a:r>
          </a:p>
          <a:p>
            <a:pPr>
              <a:lnSpc>
                <a:spcPct val="80000"/>
              </a:lnSpc>
              <a:defRPr/>
            </a:pPr>
            <a:r>
              <a:rPr lang="en-US" sz="2600">
                <a:solidFill>
                  <a:schemeClr val="bg2"/>
                </a:solidFill>
                <a:latin typeface="Gill Sans MT" pitchFamily="-72" charset="0"/>
              </a:rPr>
              <a:t>  PASSAGE TO SUPPORT YOUR ANALYSIS </a:t>
            </a:r>
          </a:p>
        </p:txBody>
      </p:sp>
      <p:sp>
        <p:nvSpPr>
          <p:cNvPr id="66562" name="Vertical Text Placeholder 5"/>
          <p:cNvSpPr txBox="1">
            <a:spLocks/>
          </p:cNvSpPr>
          <p:nvPr/>
        </p:nvSpPr>
        <p:spPr bwMode="auto">
          <a:xfrm rot="-5400000">
            <a:off x="3344863" y="-6350"/>
            <a:ext cx="2392362" cy="707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lIns="0" rIns="0">
            <a:prstTxWarp prst="textNoShape">
              <a:avLst/>
            </a:prstTxWarp>
          </a:bodyPr>
          <a:lstStyle/>
          <a:p>
            <a:pPr marL="342900" indent="-273050"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-72" charset="2"/>
              <a:buChar char=""/>
            </a:pPr>
            <a:r>
              <a:rPr lang="en-US" sz="3500" b="1" u="sng">
                <a:solidFill>
                  <a:schemeClr val="accent1"/>
                </a:solidFill>
                <a:latin typeface="Gill Sans MT" pitchFamily="-72" charset="0"/>
              </a:rPr>
              <a:t>A</a:t>
            </a:r>
            <a:r>
              <a:rPr lang="en-US" sz="3500" b="1">
                <a:solidFill>
                  <a:schemeClr val="accent1"/>
                </a:solidFill>
                <a:latin typeface="Gill Sans MT" pitchFamily="-72" charset="0"/>
              </a:rPr>
              <a:t> – </a:t>
            </a:r>
            <a:r>
              <a:rPr lang="en-US" sz="3500">
                <a:latin typeface="Gill Sans MT" pitchFamily="-72" charset="0"/>
              </a:rPr>
              <a:t>Answer (restate prompt)</a:t>
            </a:r>
          </a:p>
          <a:p>
            <a:pPr marL="342900" indent="-273050"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-72" charset="2"/>
              <a:buChar char=""/>
            </a:pPr>
            <a:r>
              <a:rPr lang="en-US" sz="3500" b="1" u="sng">
                <a:solidFill>
                  <a:schemeClr val="accent1"/>
                </a:solidFill>
                <a:latin typeface="Gill Sans MT" pitchFamily="-72" charset="0"/>
              </a:rPr>
              <a:t>P</a:t>
            </a:r>
            <a:r>
              <a:rPr lang="en-US" sz="3500" b="1">
                <a:solidFill>
                  <a:schemeClr val="accent1"/>
                </a:solidFill>
                <a:latin typeface="Gill Sans MT" pitchFamily="-72" charset="0"/>
              </a:rPr>
              <a:t> – </a:t>
            </a:r>
            <a:r>
              <a:rPr lang="en-US" sz="3500">
                <a:latin typeface="Gill Sans MT" pitchFamily="-72" charset="0"/>
              </a:rPr>
              <a:t>Proof from the text</a:t>
            </a:r>
          </a:p>
          <a:p>
            <a:pPr marL="342900" indent="-273050"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-72" charset="2"/>
              <a:buChar char=""/>
            </a:pPr>
            <a:r>
              <a:rPr lang="en-US" sz="3500" b="1" u="sng">
                <a:solidFill>
                  <a:schemeClr val="accent1"/>
                </a:solidFill>
                <a:latin typeface="Gill Sans MT" pitchFamily="-72" charset="0"/>
              </a:rPr>
              <a:t>E</a:t>
            </a:r>
            <a:r>
              <a:rPr lang="en-US" sz="3500" b="1">
                <a:solidFill>
                  <a:schemeClr val="accent1"/>
                </a:solidFill>
                <a:latin typeface="Gill Sans MT" pitchFamily="-72" charset="0"/>
              </a:rPr>
              <a:t> – </a:t>
            </a:r>
            <a:r>
              <a:rPr lang="en-US" sz="3500">
                <a:latin typeface="Gill Sans MT" pitchFamily="-72" charset="0"/>
              </a:rPr>
              <a:t>Extend/Enhance what you have</a:t>
            </a:r>
          </a:p>
          <a:p>
            <a:pPr marL="342900" indent="-273050"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-72" charset="2"/>
              <a:buChar char=""/>
            </a:pPr>
            <a:endParaRPr lang="en-US" sz="3500">
              <a:latin typeface="Gill Sans MT" pitchFamily="-7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 txBox="1">
            <a:spLocks/>
          </p:cNvSpPr>
          <p:nvPr/>
        </p:nvSpPr>
        <p:spPr>
          <a:xfrm>
            <a:off x="368300" y="222250"/>
            <a:ext cx="8151813" cy="1143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txBody>
          <a:bodyPr lIns="0" rIns="0" anchor="ctr">
            <a:prstTxWarp prst="textNoShape">
              <a:avLst/>
            </a:prstTxWarp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1800" b="1">
                <a:latin typeface="Gill Sans MT" pitchFamily="-72" charset="0"/>
              </a:rPr>
              <a:t>  </a:t>
            </a:r>
            <a:r>
              <a:rPr lang="en-US" sz="1800" b="1">
                <a:solidFill>
                  <a:schemeClr val="bg2"/>
                </a:solidFill>
                <a:latin typeface="Gill Sans MT" pitchFamily="-72" charset="0"/>
              </a:rPr>
              <a:t>PROMPT: </a:t>
            </a:r>
            <a:r>
              <a:rPr lang="en-US" sz="2000">
                <a:solidFill>
                  <a:schemeClr val="bg2"/>
                </a:solidFill>
                <a:latin typeface="Gill Sans MT" pitchFamily="-72" charset="0"/>
              </a:rPr>
              <a:t>ANALYZE WHAT HOWARD’S THOUGHTS THROUGHOUT  </a:t>
            </a:r>
          </a:p>
          <a:p>
            <a:pPr>
              <a:lnSpc>
                <a:spcPct val="80000"/>
              </a:lnSpc>
              <a:defRPr/>
            </a:pPr>
            <a:r>
              <a:rPr lang="en-US" sz="2000">
                <a:solidFill>
                  <a:schemeClr val="bg2"/>
                </a:solidFill>
                <a:latin typeface="Gill Sans MT" pitchFamily="-72" charset="0"/>
              </a:rPr>
              <a:t>  THE PASSAGE REVEAL ABOUT HIS PERSONALITY.  USE INFORMATION </a:t>
            </a:r>
          </a:p>
          <a:p>
            <a:pPr>
              <a:lnSpc>
                <a:spcPct val="80000"/>
              </a:lnSpc>
              <a:defRPr/>
            </a:pPr>
            <a:r>
              <a:rPr lang="en-US" sz="2000">
                <a:solidFill>
                  <a:schemeClr val="bg2"/>
                </a:solidFill>
                <a:latin typeface="Gill Sans MT" pitchFamily="-72" charset="0"/>
              </a:rPr>
              <a:t>  FROM THE PASSAGE TO SUPPORT YOUR ANALYSIS </a:t>
            </a:r>
            <a:endParaRPr lang="en-US" sz="1800">
              <a:solidFill>
                <a:schemeClr val="bg2"/>
              </a:solidFill>
              <a:latin typeface="Gill Sans MT" pitchFamily="-72" charset="0"/>
            </a:endParaRPr>
          </a:p>
        </p:txBody>
      </p:sp>
      <p:sp>
        <p:nvSpPr>
          <p:cNvPr id="68610" name="Vertical Text Placeholder 5"/>
          <p:cNvSpPr txBox="1">
            <a:spLocks/>
          </p:cNvSpPr>
          <p:nvPr/>
        </p:nvSpPr>
        <p:spPr bwMode="auto">
          <a:xfrm rot="-5400000">
            <a:off x="2365376" y="-509588"/>
            <a:ext cx="4157662" cy="815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lIns="0" rIns="0">
            <a:prstTxWarp prst="textNoShape">
              <a:avLst/>
            </a:prstTxWarp>
          </a:bodyPr>
          <a:lstStyle/>
          <a:p>
            <a:pPr marL="342900" indent="-273050"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-72" charset="2"/>
              <a:buChar char=""/>
            </a:pPr>
            <a:r>
              <a:rPr lang="en-US" sz="3500" b="1" u="sng">
                <a:solidFill>
                  <a:schemeClr val="accent1"/>
                </a:solidFill>
                <a:latin typeface="Gill Sans MT" pitchFamily="-72" charset="0"/>
              </a:rPr>
              <a:t>A</a:t>
            </a:r>
            <a:r>
              <a:rPr lang="en-US" sz="3500" b="1">
                <a:solidFill>
                  <a:schemeClr val="accent1"/>
                </a:solidFill>
                <a:latin typeface="Gill Sans MT" pitchFamily="-72" charset="0"/>
              </a:rPr>
              <a:t> – </a:t>
            </a:r>
            <a:r>
              <a:rPr lang="en-US" sz="3500">
                <a:latin typeface="Gill Sans MT" pitchFamily="-72" charset="0"/>
              </a:rPr>
              <a:t>Answer (restate prompt)</a:t>
            </a:r>
          </a:p>
          <a:p>
            <a:pPr marL="1143000" lvl="2" indent="-273050"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-72" charset="2"/>
              <a:buChar char=""/>
            </a:pPr>
            <a:r>
              <a:rPr lang="en-US" sz="2900">
                <a:solidFill>
                  <a:schemeClr val="accent2"/>
                </a:solidFill>
                <a:latin typeface="Gill Sans MT" pitchFamily="-72" charset="0"/>
              </a:rPr>
              <a:t>Howards thoughts reveal that his appreciative personality </a:t>
            </a:r>
            <a:r>
              <a:rPr lang="en-US" sz="2900">
                <a:latin typeface="Gill Sans MT" pitchFamily="-72" charset="0"/>
              </a:rPr>
              <a:t>is rooted in his respect for the past.  Even though he has been living “out east” for years, his source of inspiration is firmly grounded in the West of his childhood.</a:t>
            </a:r>
          </a:p>
          <a:p>
            <a:pPr marL="342900" indent="-273050"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-72" charset="2"/>
              <a:buChar char=""/>
            </a:pPr>
            <a:r>
              <a:rPr lang="en-US" sz="3500" b="1" u="sng">
                <a:solidFill>
                  <a:schemeClr val="accent1"/>
                </a:solidFill>
                <a:latin typeface="Gill Sans MT" pitchFamily="-72" charset="0"/>
              </a:rPr>
              <a:t>P</a:t>
            </a:r>
            <a:r>
              <a:rPr lang="en-US" sz="3500" b="1">
                <a:solidFill>
                  <a:schemeClr val="accent1"/>
                </a:solidFill>
                <a:latin typeface="Gill Sans MT" pitchFamily="-72" charset="0"/>
              </a:rPr>
              <a:t> – </a:t>
            </a:r>
            <a:r>
              <a:rPr lang="en-US" sz="3500">
                <a:latin typeface="Gill Sans MT" pitchFamily="-72" charset="0"/>
              </a:rPr>
              <a:t>Proof from the text</a:t>
            </a:r>
          </a:p>
          <a:p>
            <a:pPr marL="342900" indent="-273050"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-72" charset="2"/>
              <a:buChar char=""/>
            </a:pPr>
            <a:r>
              <a:rPr lang="en-US" sz="3500" b="1" u="sng">
                <a:solidFill>
                  <a:schemeClr val="accent1"/>
                </a:solidFill>
                <a:latin typeface="Gill Sans MT" pitchFamily="-72" charset="0"/>
              </a:rPr>
              <a:t>E</a:t>
            </a:r>
            <a:r>
              <a:rPr lang="en-US" sz="3500" b="1">
                <a:solidFill>
                  <a:schemeClr val="accent1"/>
                </a:solidFill>
                <a:latin typeface="Gill Sans MT" pitchFamily="-72" charset="0"/>
              </a:rPr>
              <a:t> – </a:t>
            </a:r>
            <a:r>
              <a:rPr lang="en-US" sz="3500">
                <a:latin typeface="Gill Sans MT" pitchFamily="-72" charset="0"/>
              </a:rPr>
              <a:t>Extend/Enhance what you have</a:t>
            </a:r>
          </a:p>
          <a:p>
            <a:pPr marL="342900" indent="-273050"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-72" charset="2"/>
              <a:buChar char=""/>
            </a:pPr>
            <a:endParaRPr lang="en-US" sz="3500">
              <a:latin typeface="Gill Sans MT" pitchFamily="-7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 txBox="1">
            <a:spLocks/>
          </p:cNvSpPr>
          <p:nvPr/>
        </p:nvSpPr>
        <p:spPr>
          <a:xfrm>
            <a:off x="368300" y="222250"/>
            <a:ext cx="8151813" cy="1143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txBody>
          <a:bodyPr lIns="0" rIns="0" anchor="ctr">
            <a:prstTxWarp prst="textNoShape">
              <a:avLst/>
            </a:prstTxWarp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1800" b="1">
                <a:solidFill>
                  <a:schemeClr val="bg2"/>
                </a:solidFill>
                <a:latin typeface="Gill Sans MT" pitchFamily="-72" charset="0"/>
              </a:rPr>
              <a:t>  PROMPT: </a:t>
            </a:r>
            <a:r>
              <a:rPr lang="en-US" sz="2000">
                <a:solidFill>
                  <a:schemeClr val="bg2"/>
                </a:solidFill>
                <a:latin typeface="Gill Sans MT" pitchFamily="-72" charset="0"/>
              </a:rPr>
              <a:t>ANALYZE WHAT HOWARD’S THOUGHTS THROUGHOUT  </a:t>
            </a:r>
          </a:p>
          <a:p>
            <a:pPr>
              <a:lnSpc>
                <a:spcPct val="80000"/>
              </a:lnSpc>
              <a:defRPr/>
            </a:pPr>
            <a:r>
              <a:rPr lang="en-US" sz="2000">
                <a:solidFill>
                  <a:schemeClr val="bg2"/>
                </a:solidFill>
                <a:latin typeface="Gill Sans MT" pitchFamily="-72" charset="0"/>
              </a:rPr>
              <a:t>  THE PASSAGE REVEAL ABOUT HIS PERSONALITY.  USE INFORMATION </a:t>
            </a:r>
          </a:p>
          <a:p>
            <a:pPr>
              <a:lnSpc>
                <a:spcPct val="80000"/>
              </a:lnSpc>
              <a:defRPr/>
            </a:pPr>
            <a:r>
              <a:rPr lang="en-US" sz="2000">
                <a:solidFill>
                  <a:schemeClr val="bg2"/>
                </a:solidFill>
                <a:latin typeface="Gill Sans MT" pitchFamily="-72" charset="0"/>
              </a:rPr>
              <a:t>  FROM THE PASSAGE TO SUPPORT YOUR ANALYSIS</a:t>
            </a:r>
            <a:r>
              <a:rPr lang="en-US" sz="2000">
                <a:latin typeface="Gill Sans MT" pitchFamily="-72" charset="0"/>
              </a:rPr>
              <a:t> </a:t>
            </a:r>
            <a:endParaRPr lang="en-US" sz="1800">
              <a:latin typeface="Gill Sans MT" pitchFamily="-72" charset="0"/>
            </a:endParaRPr>
          </a:p>
        </p:txBody>
      </p:sp>
      <p:sp>
        <p:nvSpPr>
          <p:cNvPr id="70658" name="Vertical Text Placeholder 5"/>
          <p:cNvSpPr txBox="1">
            <a:spLocks/>
          </p:cNvSpPr>
          <p:nvPr/>
        </p:nvSpPr>
        <p:spPr bwMode="auto">
          <a:xfrm rot="-5400000">
            <a:off x="2365376" y="-366713"/>
            <a:ext cx="4157662" cy="815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lIns="0" rIns="0">
            <a:prstTxWarp prst="textNoShape">
              <a:avLst/>
            </a:prstTxWarp>
          </a:bodyPr>
          <a:lstStyle/>
          <a:p>
            <a:pPr marL="342900" indent="-273050"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-72" charset="2"/>
              <a:buChar char=""/>
            </a:pPr>
            <a:r>
              <a:rPr lang="en-US" sz="3500" b="1" u="sng">
                <a:solidFill>
                  <a:schemeClr val="accent1"/>
                </a:solidFill>
                <a:latin typeface="Gill Sans MT" pitchFamily="-72" charset="0"/>
              </a:rPr>
              <a:t>A</a:t>
            </a:r>
            <a:r>
              <a:rPr lang="en-US" sz="3500" b="1">
                <a:solidFill>
                  <a:schemeClr val="accent1"/>
                </a:solidFill>
                <a:latin typeface="Gill Sans MT" pitchFamily="-72" charset="0"/>
              </a:rPr>
              <a:t> – </a:t>
            </a:r>
            <a:r>
              <a:rPr lang="en-US" sz="3500">
                <a:latin typeface="Gill Sans MT" pitchFamily="-72" charset="0"/>
              </a:rPr>
              <a:t>Answer (restate prompt)</a:t>
            </a:r>
            <a:endParaRPr lang="en-US" sz="2900">
              <a:latin typeface="Gill Sans MT" pitchFamily="-72" charset="0"/>
            </a:endParaRPr>
          </a:p>
          <a:p>
            <a:pPr marL="342900" indent="-273050"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-72" charset="2"/>
              <a:buChar char=""/>
            </a:pPr>
            <a:r>
              <a:rPr lang="en-US" sz="3500" b="1" u="sng">
                <a:solidFill>
                  <a:schemeClr val="accent1"/>
                </a:solidFill>
                <a:latin typeface="Gill Sans MT" pitchFamily="-72" charset="0"/>
              </a:rPr>
              <a:t>P</a:t>
            </a:r>
            <a:r>
              <a:rPr lang="en-US" sz="3500" b="1">
                <a:solidFill>
                  <a:schemeClr val="accent1"/>
                </a:solidFill>
                <a:latin typeface="Gill Sans MT" pitchFamily="-72" charset="0"/>
              </a:rPr>
              <a:t> – </a:t>
            </a:r>
            <a:r>
              <a:rPr lang="en-US" sz="3500">
                <a:latin typeface="Gill Sans MT" pitchFamily="-72" charset="0"/>
              </a:rPr>
              <a:t>Proof from the text</a:t>
            </a:r>
          </a:p>
          <a:p>
            <a:pPr marL="342900" indent="-273050"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-72" charset="2"/>
              <a:buChar char=""/>
            </a:pPr>
            <a:r>
              <a:rPr lang="en-US" sz="3500" b="1" u="sng">
                <a:solidFill>
                  <a:schemeClr val="accent1"/>
                </a:solidFill>
                <a:latin typeface="Gill Sans MT" pitchFamily="-72" charset="0"/>
              </a:rPr>
              <a:t>E</a:t>
            </a:r>
            <a:r>
              <a:rPr lang="en-US" sz="3500" b="1">
                <a:solidFill>
                  <a:schemeClr val="accent1"/>
                </a:solidFill>
                <a:latin typeface="Gill Sans MT" pitchFamily="-72" charset="0"/>
              </a:rPr>
              <a:t> – </a:t>
            </a:r>
            <a:r>
              <a:rPr lang="en-US" sz="3500">
                <a:latin typeface="Gill Sans MT" pitchFamily="-72" charset="0"/>
              </a:rPr>
              <a:t>Extend/Enhance what you have</a:t>
            </a:r>
          </a:p>
          <a:p>
            <a:pPr marL="1257300" lvl="4" indent="-273050"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-72" charset="2"/>
              <a:buChar char=""/>
            </a:pPr>
            <a:r>
              <a:rPr lang="en-US">
                <a:latin typeface="Gill Sans MT" pitchFamily="-72" charset="0"/>
              </a:rPr>
              <a:t>Later on, when he accepts a ride home from his uncle, he feels like “</a:t>
            </a:r>
            <a:r>
              <a:rPr lang="en-US">
                <a:solidFill>
                  <a:srgbClr val="00A2E6"/>
                </a:solidFill>
                <a:latin typeface="Gill Sans MT" pitchFamily="-72" charset="0"/>
              </a:rPr>
              <a:t>he had been away only for a month or two</a:t>
            </a:r>
            <a:r>
              <a:rPr lang="en-US">
                <a:latin typeface="Gill Sans MT" pitchFamily="-72" charset="0"/>
              </a:rPr>
              <a:t>,” instead of 10 years. </a:t>
            </a:r>
          </a:p>
          <a:p>
            <a:pPr marL="1257300" lvl="4" indent="-273050"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-72" charset="2"/>
              <a:buChar char=""/>
            </a:pPr>
            <a:r>
              <a:rPr lang="en-US">
                <a:latin typeface="Gill Sans MT" pitchFamily="-72" charset="0"/>
              </a:rPr>
              <a:t>When he is staring out the window of the train, he thinks of the passing landscape as being “</a:t>
            </a:r>
            <a:r>
              <a:rPr lang="en-US" i="1">
                <a:solidFill>
                  <a:srgbClr val="00A2E6"/>
                </a:solidFill>
                <a:latin typeface="Gill Sans MT" pitchFamily="-72" charset="0"/>
              </a:rPr>
              <a:t>his</a:t>
            </a:r>
            <a:r>
              <a:rPr lang="en-US">
                <a:solidFill>
                  <a:srgbClr val="00A2E6"/>
                </a:solidFill>
                <a:latin typeface="Gill Sans MT" pitchFamily="-72" charset="0"/>
              </a:rPr>
              <a:t> West</a:t>
            </a:r>
            <a:r>
              <a:rPr lang="en-US">
                <a:latin typeface="Gill Sans MT" pitchFamily="-72" charset="0"/>
              </a:rPr>
              <a:t>.” </a:t>
            </a:r>
          </a:p>
          <a:p>
            <a:pPr marL="342900" indent="-273050"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-72" charset="2"/>
              <a:buChar char=""/>
            </a:pPr>
            <a:endParaRPr lang="en-US" sz="3500">
              <a:latin typeface="Gill Sans MT" pitchFamily="-7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4"/>
          <p:cNvSpPr txBox="1">
            <a:spLocks/>
          </p:cNvSpPr>
          <p:nvPr/>
        </p:nvSpPr>
        <p:spPr bwMode="auto">
          <a:xfrm>
            <a:off x="368300" y="1927225"/>
            <a:ext cx="8151813" cy="1143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0" rIns="0" anchor="ctr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r>
              <a:rPr lang="en-US" sz="3500" b="1">
                <a:solidFill>
                  <a:schemeClr val="hlink"/>
                </a:solidFill>
                <a:latin typeface="Gill Sans MT" pitchFamily="-72" charset="0"/>
              </a:rPr>
              <a:t>PROMPT</a:t>
            </a:r>
            <a:r>
              <a:rPr lang="en-US" sz="2800" b="1">
                <a:solidFill>
                  <a:schemeClr val="hlink"/>
                </a:solidFill>
                <a:latin typeface="Gill Sans MT" pitchFamily="-72" charset="0"/>
              </a:rPr>
              <a:t>: </a:t>
            </a:r>
          </a:p>
          <a:p>
            <a:pPr>
              <a:lnSpc>
                <a:spcPct val="130000"/>
              </a:lnSpc>
            </a:pPr>
            <a:endParaRPr lang="en-US" sz="2800">
              <a:solidFill>
                <a:schemeClr val="hlink"/>
              </a:solidFill>
              <a:latin typeface="Gill Sans MT" pitchFamily="-72" charset="0"/>
            </a:endParaRPr>
          </a:p>
          <a:p>
            <a:pPr>
              <a:lnSpc>
                <a:spcPct val="130000"/>
              </a:lnSpc>
            </a:pPr>
            <a:r>
              <a:rPr lang="en-US" sz="2800">
                <a:solidFill>
                  <a:schemeClr val="hlink"/>
                </a:solidFill>
                <a:latin typeface="Gill Sans MT" pitchFamily="-72" charset="0"/>
              </a:rPr>
              <a:t>ANALYZE WHAT HOWARD’S THOUGHTS THROUGHOUT THE PASSAGE REVEAL ABOUT HIS PERSONALITY.  USE INFORMATION FROM THE PASSAGE TO SUPPORT YOUR ANALYSIS</a:t>
            </a:r>
            <a:r>
              <a:rPr lang="en-US" sz="2000">
                <a:solidFill>
                  <a:schemeClr val="hlink"/>
                </a:solidFill>
                <a:latin typeface="Gill Sans MT" pitchFamily="-72" charset="0"/>
              </a:rPr>
              <a:t> </a:t>
            </a:r>
            <a:endParaRPr lang="en-US" sz="1800">
              <a:solidFill>
                <a:schemeClr val="hlink"/>
              </a:solidFill>
              <a:latin typeface="Gill Sans MT" pitchFamily="-7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lint">
  <a:themeElements>
    <a:clrScheme name="Glint 1">
      <a:dk1>
        <a:srgbClr val="3E3E5C"/>
      </a:dk1>
      <a:lt1>
        <a:srgbClr val="FFFFFF"/>
      </a:lt1>
      <a:dk2>
        <a:srgbClr val="353062"/>
      </a:dk2>
      <a:lt2>
        <a:srgbClr val="FFFFFF"/>
      </a:lt2>
      <a:accent1>
        <a:srgbClr val="60597B"/>
      </a:accent1>
      <a:accent2>
        <a:srgbClr val="6666FF"/>
      </a:accent2>
      <a:accent3>
        <a:srgbClr val="AEADB7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Glint">
      <a:majorFont>
        <a:latin typeface="Times New Roman"/>
        <a:ea typeface="ＭＳ Ｐゴシック"/>
        <a:cs typeface="ＭＳ Ｐゴシック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Glint 1">
        <a:dk1>
          <a:srgbClr val="3E3E5C"/>
        </a:dk1>
        <a:lt1>
          <a:srgbClr val="FFFFFF"/>
        </a:lt1>
        <a:dk2>
          <a:srgbClr val="353062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AEADB7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int 2">
        <a:dk1>
          <a:srgbClr val="777777"/>
        </a:dk1>
        <a:lt1>
          <a:srgbClr val="FFFFFF"/>
        </a:lt1>
        <a:dk2>
          <a:srgbClr val="2D2753"/>
        </a:dk2>
        <a:lt2>
          <a:srgbClr val="FFFFFF"/>
        </a:lt2>
        <a:accent1>
          <a:srgbClr val="909082"/>
        </a:accent1>
        <a:accent2>
          <a:srgbClr val="809EA8"/>
        </a:accent2>
        <a:accent3>
          <a:srgbClr val="ADACB3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 Pop.thmx</Template>
  <TotalTime>639</TotalTime>
  <Words>928</Words>
  <Application>Microsoft Macintosh PowerPoint</Application>
  <PresentationFormat>On-screen Show (4:3)</PresentationFormat>
  <Paragraphs>85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Arial</vt:lpstr>
      <vt:lpstr>ＭＳ Ｐゴシック</vt:lpstr>
      <vt:lpstr>Gill Sans MT</vt:lpstr>
      <vt:lpstr>Wingdings 3</vt:lpstr>
      <vt:lpstr>Calibri</vt:lpstr>
      <vt:lpstr>Times New Roman</vt:lpstr>
      <vt:lpstr>Wingdings</vt:lpstr>
      <vt:lpstr>Calisto MT</vt:lpstr>
      <vt:lpstr>ＭＳ 明朝</vt:lpstr>
      <vt:lpstr>Impact</vt:lpstr>
      <vt:lpstr>Cambria</vt:lpstr>
      <vt:lpstr>Urban Pop</vt:lpstr>
      <vt:lpstr>PowerPoint Presentation</vt:lpstr>
      <vt:lpstr>GO A.P.E.!</vt:lpstr>
      <vt:lpstr>GO A.P.E.!</vt:lpstr>
      <vt:lpstr>GO A.P.E.!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NOW, GRADE SOME!  #1</vt:lpstr>
      <vt:lpstr>NOW, GRADE SOME!  #2</vt:lpstr>
      <vt:lpstr>NOW, GRADE SOME!  #3</vt:lpstr>
      <vt:lpstr>NOW, GRADE SOME!  #4</vt:lpstr>
      <vt:lpstr>NOW, GRADE SOME!  #5</vt:lpstr>
      <vt:lpstr>NOW, GRADE SOME! #6</vt:lpstr>
      <vt:lpstr>YOUR OPEN-ENDED RESPONSE  Analyze how the author constructs the    argument in the passage.  Use examples from   the passage to support your answer.     *Write you paragraph in A.P.E.         (Answer - Proof - Enhance) format.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OPEN-ENDED RESPONSES</dc:title>
  <dc:creator>psd</dc:creator>
  <cp:lastModifiedBy>Parkland High School</cp:lastModifiedBy>
  <cp:revision>31</cp:revision>
  <dcterms:created xsi:type="dcterms:W3CDTF">2012-10-03T18:31:54Z</dcterms:created>
  <dcterms:modified xsi:type="dcterms:W3CDTF">2012-10-15T17:55:42Z</dcterms:modified>
</cp:coreProperties>
</file>